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handoutMasterIdLst>
    <p:handoutMasterId r:id="rId66"/>
  </p:handoutMasterIdLst>
  <p:sldIdLst>
    <p:sldId id="265" r:id="rId2"/>
    <p:sldId id="577" r:id="rId3"/>
    <p:sldId id="578" r:id="rId4"/>
    <p:sldId id="579" r:id="rId5"/>
    <p:sldId id="634" r:id="rId6"/>
    <p:sldId id="580" r:id="rId7"/>
    <p:sldId id="582" r:id="rId8"/>
    <p:sldId id="576" r:id="rId9"/>
    <p:sldId id="572" r:id="rId10"/>
    <p:sldId id="573" r:id="rId11"/>
    <p:sldId id="575" r:id="rId12"/>
    <p:sldId id="273" r:id="rId13"/>
    <p:sldId id="585" r:id="rId14"/>
    <p:sldId id="586" r:id="rId15"/>
    <p:sldId id="587" r:id="rId16"/>
    <p:sldId id="588" r:id="rId17"/>
    <p:sldId id="589" r:id="rId18"/>
    <p:sldId id="590" r:id="rId19"/>
    <p:sldId id="591" r:id="rId20"/>
    <p:sldId id="592" r:id="rId21"/>
    <p:sldId id="593" r:id="rId22"/>
    <p:sldId id="594" r:id="rId23"/>
    <p:sldId id="595" r:id="rId24"/>
    <p:sldId id="596" r:id="rId25"/>
    <p:sldId id="598" r:id="rId26"/>
    <p:sldId id="599" r:id="rId27"/>
    <p:sldId id="600" r:id="rId28"/>
    <p:sldId id="601" r:id="rId29"/>
    <p:sldId id="603" r:id="rId30"/>
    <p:sldId id="604" r:id="rId31"/>
    <p:sldId id="605" r:id="rId32"/>
    <p:sldId id="606" r:id="rId33"/>
    <p:sldId id="607" r:id="rId34"/>
    <p:sldId id="608" r:id="rId35"/>
    <p:sldId id="612" r:id="rId36"/>
    <p:sldId id="613" r:id="rId37"/>
    <p:sldId id="614" r:id="rId38"/>
    <p:sldId id="615" r:id="rId39"/>
    <p:sldId id="620" r:id="rId40"/>
    <p:sldId id="621" r:id="rId41"/>
    <p:sldId id="616" r:id="rId42"/>
    <p:sldId id="618" r:id="rId43"/>
    <p:sldId id="619" r:id="rId44"/>
    <p:sldId id="622" r:id="rId45"/>
    <p:sldId id="623" r:id="rId46"/>
    <p:sldId id="624" r:id="rId47"/>
    <p:sldId id="625" r:id="rId48"/>
    <p:sldId id="626" r:id="rId49"/>
    <p:sldId id="627" r:id="rId50"/>
    <p:sldId id="628" r:id="rId51"/>
    <p:sldId id="629" r:id="rId52"/>
    <p:sldId id="633" r:id="rId53"/>
    <p:sldId id="630" r:id="rId54"/>
    <p:sldId id="631" r:id="rId55"/>
    <p:sldId id="584" r:id="rId56"/>
    <p:sldId id="636" r:id="rId57"/>
    <p:sldId id="639" r:id="rId58"/>
    <p:sldId id="637" r:id="rId59"/>
    <p:sldId id="640" r:id="rId60"/>
    <p:sldId id="641" r:id="rId61"/>
    <p:sldId id="642" r:id="rId62"/>
    <p:sldId id="643" r:id="rId63"/>
    <p:sldId id="644" r:id="rId64"/>
  </p:sldIdLst>
  <p:sldSz cx="9144000" cy="6858000" type="screen4x3"/>
  <p:notesSz cx="6797675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CC3300"/>
    <a:srgbClr val="FF9966"/>
    <a:srgbClr val="CAABA2"/>
    <a:srgbClr val="FFFFCC"/>
    <a:srgbClr val="FFFF66"/>
    <a:srgbClr val="CCFF99"/>
    <a:srgbClr val="CCECFF"/>
    <a:srgbClr val="99CC00"/>
    <a:srgbClr val="8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64" autoAdjust="0"/>
    <p:restoredTop sz="94581" autoAdjust="0"/>
  </p:normalViewPr>
  <p:slideViewPr>
    <p:cSldViewPr snapToGrid="0" showGuides="1">
      <p:cViewPr varScale="1">
        <p:scale>
          <a:sx n="101" d="100"/>
          <a:sy n="101" d="100"/>
        </p:scale>
        <p:origin x="2016" y="102"/>
      </p:cViewPr>
      <p:guideLst>
        <p:guide orient="horz" pos="2137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2A4DD-E6C5-4446-8814-DDCEAB64F4E0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E5394-4E77-4E42-BEDA-D88072962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754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D36B7-6BC9-4358-A9C9-63F4AFA82B46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DD7B4-6F0D-4FE3-8660-A7DE31D2A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960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6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21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581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7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150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069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98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04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27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56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68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ADFAC-D890-497A-A497-2A400DD02E74}" type="datetimeFigureOut">
              <a:rPr lang="ko-KR" altLang="en-US" smtClean="0"/>
              <a:t>2025-01-13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82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gfycat.com/contentdarlingcub-3brown1blue-mathematics-three-on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69456" y="1778138"/>
            <a:ext cx="7995848" cy="817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Introduction</a:t>
            </a:r>
            <a:r>
              <a:rPr lang="ko-KR" altLang="en-US" sz="36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36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to</a:t>
            </a:r>
            <a:r>
              <a:rPr lang="ko-KR" altLang="en-US" sz="36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36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Deep Learning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457200" y="3476625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352800" y="3571875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352800" y="4260246"/>
            <a:ext cx="2525050" cy="657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</a:rPr>
              <a:t>Prof. Junetae Kim</a:t>
            </a:r>
            <a:endParaRPr lang="ko-KR" altLang="en-US" sz="2800" dirty="0">
              <a:latin typeface="Arial Narrow" panose="020B060602020203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F973E9-599C-A382-A273-F1C3C5DC60D6}"/>
              </a:ext>
            </a:extLst>
          </p:cNvPr>
          <p:cNvSpPr/>
          <p:nvPr/>
        </p:nvSpPr>
        <p:spPr>
          <a:xfrm>
            <a:off x="6602040" y="6262952"/>
            <a:ext cx="2255746" cy="495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>
                <a:latin typeface="Arial Narrow" panose="020B0606020202030204" pitchFamily="34" charset="0"/>
              </a:rPr>
              <a:t>lyjune0070@gmil.com</a:t>
            </a:r>
            <a:endParaRPr lang="ko-KR" altLang="en-US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953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004C0F5-AD20-421E-A3E6-59B9509FA8AD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921D285-4020-4D1B-916A-9F1E14A49849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577784-D144-423D-9EDF-982453C7DCB2}"/>
              </a:ext>
            </a:extLst>
          </p:cNvPr>
          <p:cNvSpPr/>
          <p:nvPr/>
        </p:nvSpPr>
        <p:spPr>
          <a:xfrm>
            <a:off x="266700" y="205859"/>
            <a:ext cx="50872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000" dirty="0">
                <a:latin typeface="Arial Narrow" panose="020B0606020202030204" pitchFamily="34" charset="0"/>
                <a:cs typeface="Times New Roman" panose="02020603050405020304" pitchFamily="18" charset="0"/>
              </a:rPr>
              <a:t>Types of Deep Learning Algorithms</a:t>
            </a:r>
          </a:p>
        </p:txBody>
      </p:sp>
      <p:pic>
        <p:nvPicPr>
          <p:cNvPr id="11" name="Picture 2" descr="사진 설명이 없습니다.">
            <a:extLst>
              <a:ext uri="{FF2B5EF4-FFF2-40B4-BE49-F238E27FC236}">
                <a16:creationId xmlns:a16="http://schemas.microsoft.com/office/drawing/2014/main" id="{D22BECF9-0134-4C0F-BA97-AE3F195FC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27"/>
          <a:stretch/>
        </p:blipFill>
        <p:spPr bwMode="auto">
          <a:xfrm>
            <a:off x="1223201" y="1171296"/>
            <a:ext cx="6479926" cy="559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749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E8B85C-82A5-4B59-8432-F13E9CC7CEE3}"/>
              </a:ext>
            </a:extLst>
          </p:cNvPr>
          <p:cNvSpPr/>
          <p:nvPr/>
        </p:nvSpPr>
        <p:spPr>
          <a:xfrm>
            <a:off x="266700" y="205859"/>
            <a:ext cx="70843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000" dirty="0">
                <a:latin typeface="Arial Narrow" panose="020B0606020202030204" pitchFamily="34" charset="0"/>
                <a:cs typeface="Times New Roman" panose="02020603050405020304" pitchFamily="18" charset="0"/>
              </a:rPr>
              <a:t>Example of Deep Learning Application in Practice</a:t>
            </a:r>
          </a:p>
        </p:txBody>
      </p:sp>
      <p:pic>
        <p:nvPicPr>
          <p:cNvPr id="9" name="Picture 4" descr="Game jogo GIF - Find on GIFER">
            <a:extLst>
              <a:ext uri="{FF2B5EF4-FFF2-40B4-BE49-F238E27FC236}">
                <a16:creationId xmlns:a16="http://schemas.microsoft.com/office/drawing/2014/main" id="{7FE146BF-3ECF-8B27-9949-175D2DB92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1"/>
          <a:stretch/>
        </p:blipFill>
        <p:spPr bwMode="auto">
          <a:xfrm>
            <a:off x="2069592" y="2130552"/>
            <a:ext cx="4221480" cy="299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A37387-DBEC-A22C-A3BF-13343183C811}"/>
              </a:ext>
            </a:extLst>
          </p:cNvPr>
          <p:cNvSpPr txBox="1"/>
          <p:nvPr/>
        </p:nvSpPr>
        <p:spPr>
          <a:xfrm>
            <a:off x="1584960" y="5684623"/>
            <a:ext cx="64068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rial Narrow" panose="020B0606020202030204" pitchFamily="34" charset="0"/>
                <a:ea typeface="나눔스퀘어" panose="020B0600000101010101" pitchFamily="50" charset="-127"/>
              </a:rPr>
              <a:t>An </a:t>
            </a:r>
            <a:r>
              <a:rPr lang="en-US" altLang="ko-KR" sz="2000" b="1" dirty="0">
                <a:solidFill>
                  <a:srgbClr val="C00000"/>
                </a:solidFill>
                <a:latin typeface="Arial Narrow" panose="020B0606020202030204" pitchFamily="34" charset="0"/>
                <a:ea typeface="나눔스퀘어" panose="020B0600000101010101" pitchFamily="50" charset="-127"/>
              </a:rPr>
              <a:t>abstract strategy </a:t>
            </a:r>
            <a:r>
              <a:rPr lang="en-US" altLang="ko-KR" sz="2000" dirty="0">
                <a:latin typeface="Arial Narrow" panose="020B0606020202030204" pitchFamily="34" charset="0"/>
                <a:ea typeface="나눔스퀘어" panose="020B0600000101010101" pitchFamily="50" charset="-127"/>
              </a:rPr>
              <a:t>board game for two players in which the aim is to surround more territory than the opponent. </a:t>
            </a:r>
            <a:endParaRPr lang="ko-KR" altLang="en-US" sz="2000" dirty="0">
              <a:latin typeface="Arial Narrow" panose="020B0606020202030204" pitchFamily="34" charset="0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79635-39C8-7228-7CE5-972BE35D476C}"/>
              </a:ext>
            </a:extLst>
          </p:cNvPr>
          <p:cNvSpPr txBox="1"/>
          <p:nvPr/>
        </p:nvSpPr>
        <p:spPr>
          <a:xfrm>
            <a:off x="3564944" y="1415347"/>
            <a:ext cx="1471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Arial Narrow" panose="020B0606020202030204" pitchFamily="34" charset="0"/>
                <a:ea typeface="나눔스퀘어" panose="020B0600000101010101" pitchFamily="50" charset="-127"/>
              </a:rPr>
              <a:t>Go game</a:t>
            </a:r>
            <a:endParaRPr lang="ko-KR" altLang="en-US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792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E8B85C-82A5-4B59-8432-F13E9CC7CEE3}"/>
              </a:ext>
            </a:extLst>
          </p:cNvPr>
          <p:cNvSpPr/>
          <p:nvPr/>
        </p:nvSpPr>
        <p:spPr>
          <a:xfrm>
            <a:off x="266700" y="205859"/>
            <a:ext cx="70843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000" dirty="0">
                <a:latin typeface="Arial Narrow" panose="020B0606020202030204" pitchFamily="34" charset="0"/>
                <a:cs typeface="Times New Roman" panose="02020603050405020304" pitchFamily="18" charset="0"/>
              </a:rPr>
              <a:t>Example of Deep Learning Application in Practice</a:t>
            </a:r>
          </a:p>
        </p:txBody>
      </p:sp>
      <p:pic>
        <p:nvPicPr>
          <p:cNvPr id="12294" name="Picture 6" descr="How DeepMind's AlphaGo Became the World's Top Go Player | by Andre Ye |  Artificial Intelligence in Plain English">
            <a:extLst>
              <a:ext uri="{FF2B5EF4-FFF2-40B4-BE49-F238E27FC236}">
                <a16:creationId xmlns:a16="http://schemas.microsoft.com/office/drawing/2014/main" id="{E3F22A81-E223-41EE-A7E3-9391360C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14" y="2150525"/>
            <a:ext cx="2916195" cy="291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Google DeepMind: Ground-breaking AlphaGo masters the game of Go on Make a  GIF">
            <a:extLst>
              <a:ext uri="{FF2B5EF4-FFF2-40B4-BE49-F238E27FC236}">
                <a16:creationId xmlns:a16="http://schemas.microsoft.com/office/drawing/2014/main" id="{811FB5C3-0E4C-4568-81BD-C3D2D048E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2150524"/>
            <a:ext cx="5197179" cy="291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DA101D-16F5-4213-BB58-79F05CA9A806}"/>
              </a:ext>
            </a:extLst>
          </p:cNvPr>
          <p:cNvSpPr txBox="1"/>
          <p:nvPr/>
        </p:nvSpPr>
        <p:spPr>
          <a:xfrm>
            <a:off x="3579090" y="5760572"/>
            <a:ext cx="1750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Arial Narrow" panose="020B0606020202030204" pitchFamily="34" charset="0"/>
                <a:cs typeface="Times New Roman" panose="02020603050405020304" pitchFamily="18" charset="0"/>
              </a:rPr>
              <a:t>Alphago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86614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42248-10E3-B359-783E-1D7542ED7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55BD00E-3030-FD21-1EB7-14665AD4967A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E68644-E7AE-0A5D-D825-A40BDC3B8843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0CFAD6-6D40-F122-BB22-9712798137F1}"/>
              </a:ext>
            </a:extLst>
          </p:cNvPr>
          <p:cNvSpPr/>
          <p:nvPr/>
        </p:nvSpPr>
        <p:spPr>
          <a:xfrm>
            <a:off x="266700" y="205859"/>
            <a:ext cx="708431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000" dirty="0">
                <a:latin typeface="Arial Narrow" panose="020B0606020202030204" pitchFamily="34" charset="0"/>
                <a:cs typeface="Times New Roman" panose="02020603050405020304" pitchFamily="18" charset="0"/>
              </a:rPr>
              <a:t>Example of Deep Learning Application in Practice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06DF02-8B3C-95C8-2079-9507F136CF0F}"/>
              </a:ext>
            </a:extLst>
          </p:cNvPr>
          <p:cNvSpPr txBox="1"/>
          <p:nvPr/>
        </p:nvSpPr>
        <p:spPr>
          <a:xfrm>
            <a:off x="2557975" y="1172276"/>
            <a:ext cx="3395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Arial Narrow" panose="020B0606020202030204" pitchFamily="34" charset="0"/>
                <a:ea typeface="나눔스퀘어" panose="020B0600000101010101" pitchFamily="50" charset="-127"/>
              </a:rPr>
              <a:t>CHAT GPT for code generation</a:t>
            </a:r>
            <a:endParaRPr lang="ko-KR" altLang="en-US" sz="2000" dirty="0">
              <a:latin typeface="Arial Narrow" panose="020B0606020202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108775-FF01-15A0-1112-43153FEEA2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 b="12620"/>
          <a:stretch/>
        </p:blipFill>
        <p:spPr>
          <a:xfrm>
            <a:off x="1802166" y="2024109"/>
            <a:ext cx="5265831" cy="390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15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CB5F4-1C2B-967D-D558-8B204911F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2B6FCA5-AD58-E838-E408-33E09F358F03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67DC2C7-97B0-C2C9-C2F6-304229EB8DBE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1BDE2B-8211-1033-818C-16AA38D951F9}"/>
              </a:ext>
            </a:extLst>
          </p:cNvPr>
          <p:cNvSpPr/>
          <p:nvPr/>
        </p:nvSpPr>
        <p:spPr>
          <a:xfrm>
            <a:off x="266700" y="205859"/>
            <a:ext cx="27417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000" dirty="0">
                <a:latin typeface="Arial Narrow" panose="020B0606020202030204" pitchFamily="34" charset="0"/>
                <a:cs typeface="Times New Roman" panose="02020603050405020304" pitchFamily="18" charset="0"/>
              </a:rPr>
              <a:t>Other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D9900-6592-7219-B692-256AB67F8D64}"/>
              </a:ext>
            </a:extLst>
          </p:cNvPr>
          <p:cNvSpPr txBox="1"/>
          <p:nvPr/>
        </p:nvSpPr>
        <p:spPr>
          <a:xfrm>
            <a:off x="593971" y="950738"/>
            <a:ext cx="7031947" cy="1748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Computer Vision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Arial Narrow" panose="020B0606020202030204" pitchFamily="34" charset="0"/>
              </a:rPr>
              <a:t>Image Classification: Examples like MNIST and ImageNet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Arial Narrow" panose="020B0606020202030204" pitchFamily="34" charset="0"/>
              </a:rPr>
              <a:t>Object Detection: Autonomous vehicles, security systems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Arial Narrow" panose="020B0606020202030204" pitchFamily="34" charset="0"/>
              </a:rPr>
              <a:t>Medical Imaging Analysis: Automatic cancer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456BB-A7F6-9B7C-982A-CA08D9AAF708}"/>
              </a:ext>
            </a:extLst>
          </p:cNvPr>
          <p:cNvSpPr txBox="1"/>
          <p:nvPr/>
        </p:nvSpPr>
        <p:spPr>
          <a:xfrm>
            <a:off x="593971" y="2921971"/>
            <a:ext cx="7724406" cy="1748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Natural Language Processing (NLP)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Arial Narrow" panose="020B0606020202030204" pitchFamily="34" charset="0"/>
              </a:rPr>
              <a:t>Machine Translation: Google Translate, Papago, etc.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Arial Narrow" panose="020B0606020202030204" pitchFamily="34" charset="0"/>
              </a:rPr>
              <a:t>Sentiment Analysis: Extracting sentiment from social media or reviews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Arial Narrow" panose="020B0606020202030204" pitchFamily="34" charset="0"/>
              </a:rPr>
              <a:t>Chatbots: Automating customer support and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D8B07-46CB-5348-EDD6-4512BB6EEDE0}"/>
              </a:ext>
            </a:extLst>
          </p:cNvPr>
          <p:cNvSpPr txBox="1"/>
          <p:nvPr/>
        </p:nvSpPr>
        <p:spPr>
          <a:xfrm>
            <a:off x="593971" y="4847299"/>
            <a:ext cx="7520220" cy="1748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Recommendation Systems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Arial Narrow" panose="020B0606020202030204" pitchFamily="34" charset="0"/>
              </a:rPr>
              <a:t>Personalized Content Recommendations: YouTube, Netflix, Spotify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Arial Narrow" panose="020B0606020202030204" pitchFamily="34" charset="0"/>
              </a:rPr>
              <a:t>E-commerce: Product recommendations (e.g., Amazon, Coupang)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>
                <a:latin typeface="Arial Narrow" panose="020B0606020202030204" pitchFamily="34" charset="0"/>
              </a:rPr>
              <a:t>Techniques: Collaborative </a:t>
            </a:r>
            <a:r>
              <a:rPr lang="en-US" altLang="ko-KR" dirty="0">
                <a:latin typeface="Arial Narrow" panose="020B0606020202030204" pitchFamily="34" charset="0"/>
              </a:rPr>
              <a:t>Filtering, Content-Based Filtering</a:t>
            </a:r>
          </a:p>
        </p:txBody>
      </p:sp>
    </p:spTree>
    <p:extLst>
      <p:ext uri="{BB962C8B-B14F-4D97-AF65-F5344CB8AC3E}">
        <p14:creationId xmlns:p14="http://schemas.microsoft.com/office/powerpoint/2010/main" val="3861477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B408D-2838-2757-7EAA-88796B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A811C17-C059-4708-381E-BE39455C98AE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8040DB0-4C7D-5F90-2FB8-DEE77BD3C521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9C8147-FB53-960D-4BEB-52CB25F15EA5}"/>
              </a:ext>
            </a:extLst>
          </p:cNvPr>
          <p:cNvSpPr/>
          <p:nvPr/>
        </p:nvSpPr>
        <p:spPr>
          <a:xfrm>
            <a:off x="266700" y="205859"/>
            <a:ext cx="39799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000" dirty="0">
                <a:latin typeface="Arial Narrow" panose="020B0606020202030204" pitchFamily="34" charset="0"/>
                <a:cs typeface="Times New Roman" panose="02020603050405020304" pitchFamily="18" charset="0"/>
              </a:rPr>
              <a:t>Workflow of Deep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95DAD-3443-2F29-1655-B7EA4BF19677}"/>
              </a:ext>
            </a:extLst>
          </p:cNvPr>
          <p:cNvSpPr txBox="1"/>
          <p:nvPr/>
        </p:nvSpPr>
        <p:spPr>
          <a:xfrm>
            <a:off x="602848" y="1314723"/>
            <a:ext cx="8372475" cy="1880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Steps</a:t>
            </a:r>
            <a:r>
              <a:rPr lang="en-US" altLang="ko-KR" sz="2000" dirty="0">
                <a:latin typeface="Arial Narrow" panose="020B0606020202030204" pitchFamily="34" charset="0"/>
              </a:rPr>
              <a:t>: Data Collection → Preprocessing → Model Design → Training → Evaluation → Deployment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Key Concepts</a:t>
            </a:r>
            <a:r>
              <a:rPr lang="en-US" altLang="ko-KR" sz="2000" dirty="0">
                <a:latin typeface="Arial Narrow" panose="020B0606020202030204" pitchFamily="34" charset="0"/>
              </a:rPr>
              <a:t>: Backpropagation, cost functions, activation functions, regularization</a:t>
            </a:r>
            <a:endParaRPr lang="en-US" altLang="ko-K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952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6E0BC-0A2B-ACF7-6FD8-6BE4F894C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08F6587-F69C-8565-173A-EA7CF522FE56}"/>
              </a:ext>
            </a:extLst>
          </p:cNvPr>
          <p:cNvSpPr/>
          <p:nvPr/>
        </p:nvSpPr>
        <p:spPr>
          <a:xfrm>
            <a:off x="457200" y="1795893"/>
            <a:ext cx="8432501" cy="817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Chapter 2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38FE0E7-072B-EC29-6BD4-B34F9A8F7E1E}"/>
              </a:ext>
            </a:extLst>
          </p:cNvPr>
          <p:cNvCxnSpPr/>
          <p:nvPr/>
        </p:nvCxnSpPr>
        <p:spPr>
          <a:xfrm>
            <a:off x="457200" y="3476625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A2E1DA6-788E-D2D5-D6E4-88C168930863}"/>
              </a:ext>
            </a:extLst>
          </p:cNvPr>
          <p:cNvCxnSpPr/>
          <p:nvPr/>
        </p:nvCxnSpPr>
        <p:spPr>
          <a:xfrm>
            <a:off x="3352800" y="3571875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371A5AE-AEA8-87C5-DF75-5CF5DE28D83E}"/>
              </a:ext>
            </a:extLst>
          </p:cNvPr>
          <p:cNvSpPr txBox="1"/>
          <p:nvPr/>
        </p:nvSpPr>
        <p:spPr>
          <a:xfrm>
            <a:off x="1478132" y="4435077"/>
            <a:ext cx="61033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Fundamental Theories and Concepts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32077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95B58-460C-2CE6-B913-CEEDB012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E4FD3CF-EC83-554C-35BB-105814FA2AE0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FB53078-5A3F-35CE-1C03-35831420D87B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F7C806-D037-9537-4C2D-6770AE9ECB8D}"/>
              </a:ext>
            </a:extLst>
          </p:cNvPr>
          <p:cNvSpPr/>
          <p:nvPr/>
        </p:nvSpPr>
        <p:spPr>
          <a:xfrm>
            <a:off x="266700" y="205859"/>
            <a:ext cx="485742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000" dirty="0">
                <a:latin typeface="Arial Narrow" panose="020B0606020202030204" pitchFamily="34" charset="0"/>
                <a:cs typeface="Times New Roman" panose="02020603050405020304" pitchFamily="18" charset="0"/>
              </a:rPr>
              <a:t>Background of 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41DF85-66E6-C53C-09F4-F73502ACC6F2}"/>
              </a:ext>
            </a:extLst>
          </p:cNvPr>
          <p:cNvSpPr txBox="1"/>
          <p:nvPr/>
        </p:nvSpPr>
        <p:spPr>
          <a:xfrm>
            <a:off x="602849" y="1314723"/>
            <a:ext cx="7848694" cy="1726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 Narrow" panose="020B0606020202030204" pitchFamily="34" charset="0"/>
              </a:rPr>
              <a:t>Objective: Estimate the linear relationship between input (independent variables) </a:t>
            </a:r>
            <a:r>
              <a:rPr lang="en-US" altLang="ko-KR" sz="2000" i="1" dirty="0">
                <a:latin typeface="Arial Narrow" panose="020B0606020202030204" pitchFamily="34" charset="0"/>
              </a:rPr>
              <a:t>x</a:t>
            </a:r>
            <a:r>
              <a:rPr lang="en-US" altLang="ko-KR" sz="2000" dirty="0">
                <a:latin typeface="Arial Narrow" panose="020B0606020202030204" pitchFamily="34" charset="0"/>
              </a:rPr>
              <a:t> and output (dependent variable) </a:t>
            </a:r>
            <a:r>
              <a:rPr lang="en-US" altLang="ko-KR" sz="2000" i="1" dirty="0">
                <a:latin typeface="Arial Narrow" panose="020B0606020202030204" pitchFamily="34" charset="0"/>
              </a:rPr>
              <a:t>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 Narrow" panose="020B0606020202030204" pitchFamily="34" charset="0"/>
              </a:rPr>
              <a:t>Example: Predicting house prices based on size</a:t>
            </a:r>
            <a:endParaRPr lang="en-US" altLang="ko-KR" dirty="0">
              <a:latin typeface="Arial Narrow" panose="020B060602020203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01493E8-7201-6EA4-A2CB-F9C38562ADF4}"/>
              </a:ext>
            </a:extLst>
          </p:cNvPr>
          <p:cNvGrpSpPr/>
          <p:nvPr/>
        </p:nvGrpSpPr>
        <p:grpSpPr>
          <a:xfrm>
            <a:off x="2339913" y="3622089"/>
            <a:ext cx="3613212" cy="2796466"/>
            <a:chOff x="2345691" y="3622089"/>
            <a:chExt cx="3533312" cy="2380695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B40DFB6E-2611-610A-8559-9E9C51EE72FA}"/>
                </a:ext>
              </a:extLst>
            </p:cNvPr>
            <p:cNvCxnSpPr>
              <a:cxnSpLocks/>
            </p:cNvCxnSpPr>
            <p:nvPr/>
          </p:nvCxnSpPr>
          <p:spPr>
            <a:xfrm>
              <a:off x="2345691" y="5612368"/>
              <a:ext cx="35333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F367F8C6-74EA-BC94-FBDB-8D155942E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600" y="3622089"/>
              <a:ext cx="0" cy="23806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6D20C0C-1657-A3EA-714F-F983D7C94DB0}"/>
              </a:ext>
            </a:extLst>
          </p:cNvPr>
          <p:cNvCxnSpPr>
            <a:cxnSpLocks/>
          </p:cNvCxnSpPr>
          <p:nvPr/>
        </p:nvCxnSpPr>
        <p:spPr>
          <a:xfrm flipV="1">
            <a:off x="2339913" y="4020516"/>
            <a:ext cx="3097568" cy="154101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D46B02-1C81-2E06-7FD4-C2B8FD1E4490}"/>
              </a:ext>
            </a:extLst>
          </p:cNvPr>
          <p:cNvSpPr txBox="1"/>
          <p:nvPr/>
        </p:nvSpPr>
        <p:spPr>
          <a:xfrm>
            <a:off x="5373857" y="5989051"/>
            <a:ext cx="1018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1" dirty="0">
                <a:latin typeface="Arial Narrow" panose="020B0606020202030204" pitchFamily="34" charset="0"/>
              </a:rPr>
              <a:t>X = size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007124-6CAD-5B81-A6F1-5884F23BCC70}"/>
              </a:ext>
            </a:extLst>
          </p:cNvPr>
          <p:cNvSpPr txBox="1"/>
          <p:nvPr/>
        </p:nvSpPr>
        <p:spPr>
          <a:xfrm>
            <a:off x="1704514" y="3587617"/>
            <a:ext cx="1197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i="1" dirty="0">
                <a:latin typeface="Arial Narrow" panose="020B0606020202030204" pitchFamily="34" charset="0"/>
              </a:rPr>
              <a:t>Y = house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7326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8DB23-8FCF-12AF-20CD-37244B4FA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B743B32-2040-0152-45F9-53E7E6B290FC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448FB27-AABB-3CD5-F90D-F8D5B1638F7D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6B6EF8-9DB4-7D77-9DD2-E7CD2F1E9809}"/>
              </a:ext>
            </a:extLst>
          </p:cNvPr>
          <p:cNvSpPr/>
          <p:nvPr/>
        </p:nvSpPr>
        <p:spPr>
          <a:xfrm>
            <a:off x="266700" y="205859"/>
            <a:ext cx="485742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000" dirty="0">
                <a:latin typeface="Arial Narrow" panose="020B0606020202030204" pitchFamily="34" charset="0"/>
                <a:cs typeface="Times New Roman" panose="02020603050405020304" pitchFamily="18" charset="0"/>
              </a:rPr>
              <a:t>Background of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5403A5-E92D-71E5-6580-A4804981CC14}"/>
                  </a:ext>
                </a:extLst>
              </p:cNvPr>
              <p:cNvSpPr txBox="1"/>
              <p:nvPr/>
            </p:nvSpPr>
            <p:spPr>
              <a:xfrm>
                <a:off x="602848" y="1314723"/>
                <a:ext cx="8372475" cy="1948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Formula of Linear Regression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>
                    <a:latin typeface="Arial Narrow" panose="020B0606020202030204" pitchFamily="34" charset="0"/>
                  </a:rPr>
                  <a:t>: Parameters (weights)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Predicted value: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altLang="ko-KR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5403A5-E92D-71E5-6580-A4804981C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48" y="1314723"/>
                <a:ext cx="8372475" cy="1948162"/>
              </a:xfrm>
              <a:prstGeom prst="rect">
                <a:avLst/>
              </a:prstGeom>
              <a:blipFill>
                <a:blip r:embed="rId2"/>
                <a:stretch>
                  <a:fillRect l="-655" b="-4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122E5A-4084-8AF9-1DD8-6B2979CDFFA8}"/>
                  </a:ext>
                </a:extLst>
              </p:cNvPr>
              <p:cNvSpPr txBox="1"/>
              <p:nvPr/>
            </p:nvSpPr>
            <p:spPr>
              <a:xfrm>
                <a:off x="1379481" y="1945801"/>
                <a:ext cx="3548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122E5A-4084-8AF9-1DD8-6B2979CDF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481" y="1945801"/>
                <a:ext cx="3548536" cy="369332"/>
              </a:xfrm>
              <a:prstGeom prst="rect">
                <a:avLst/>
              </a:prstGeom>
              <a:blipFill>
                <a:blip r:embed="rId3"/>
                <a:stretch>
                  <a:fillRect l="-1718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그룹 25">
            <a:extLst>
              <a:ext uri="{FF2B5EF4-FFF2-40B4-BE49-F238E27FC236}">
                <a16:creationId xmlns:a16="http://schemas.microsoft.com/office/drawing/2014/main" id="{8863AB1D-F559-397D-21AF-D34010040EAA}"/>
              </a:ext>
            </a:extLst>
          </p:cNvPr>
          <p:cNvGrpSpPr/>
          <p:nvPr/>
        </p:nvGrpSpPr>
        <p:grpSpPr>
          <a:xfrm>
            <a:off x="2339913" y="3561398"/>
            <a:ext cx="3613212" cy="2856637"/>
            <a:chOff x="4386830" y="2775781"/>
            <a:chExt cx="3613212" cy="285663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DAB11AC-0FFE-5210-B92B-367A35F43E2F}"/>
                </a:ext>
              </a:extLst>
            </p:cNvPr>
            <p:cNvGrpSpPr/>
            <p:nvPr/>
          </p:nvGrpSpPr>
          <p:grpSpPr>
            <a:xfrm>
              <a:off x="4386830" y="2835952"/>
              <a:ext cx="3613212" cy="2796466"/>
              <a:chOff x="2345691" y="3622089"/>
              <a:chExt cx="3533312" cy="2380695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EA97E15D-7959-268C-AD92-0192C24EE7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691" y="5612368"/>
                <a:ext cx="353331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D92F721B-E83A-DD5F-F2E3-71AF09215F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5600" y="3622089"/>
                <a:ext cx="0" cy="23806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FE4F5763-60C2-9025-C63A-F65BA20E4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9174" y="3269949"/>
              <a:ext cx="2535224" cy="126125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491AFEA-DAAA-581A-5A21-A99F9C1E24DD}"/>
                    </a:ext>
                  </a:extLst>
                </p:cNvPr>
                <p:cNvSpPr txBox="1"/>
                <p:nvPr/>
              </p:nvSpPr>
              <p:spPr>
                <a:xfrm>
                  <a:off x="7376386" y="5215133"/>
                  <a:ext cx="6147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491AFEA-DAAA-581A-5A21-A99F9C1E24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386" y="5215133"/>
                  <a:ext cx="61477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C2F7A49-D3FC-F6F3-DB34-15D59AD95E4D}"/>
                    </a:ext>
                  </a:extLst>
                </p:cNvPr>
                <p:cNvSpPr txBox="1"/>
                <p:nvPr/>
              </p:nvSpPr>
              <p:spPr>
                <a:xfrm>
                  <a:off x="4520756" y="2775781"/>
                  <a:ext cx="44314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C2F7A49-D3FC-F6F3-DB34-15D59AD95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0756" y="2775781"/>
                  <a:ext cx="44314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865202-691C-F651-9F93-042EB4836BE6}"/>
                  </a:ext>
                </a:extLst>
              </p:cNvPr>
              <p:cNvSpPr txBox="1"/>
              <p:nvPr/>
            </p:nvSpPr>
            <p:spPr>
              <a:xfrm>
                <a:off x="2276383" y="5441709"/>
                <a:ext cx="5896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865202-691C-F651-9F93-042EB4836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383" y="5441709"/>
                <a:ext cx="589623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FC8AB159-B219-A7F8-129C-EA4BFDBD6B95}"/>
              </a:ext>
            </a:extLst>
          </p:cNvPr>
          <p:cNvSpPr/>
          <p:nvPr/>
        </p:nvSpPr>
        <p:spPr>
          <a:xfrm>
            <a:off x="2672180" y="5334629"/>
            <a:ext cx="230078" cy="583493"/>
          </a:xfrm>
          <a:prstGeom prst="leftBrace">
            <a:avLst>
              <a:gd name="adj1" fmla="val 45266"/>
              <a:gd name="adj2" fmla="val 50000"/>
            </a:avLst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D60720A-4650-127D-958D-D8B1CE184538}"/>
              </a:ext>
            </a:extLst>
          </p:cNvPr>
          <p:cNvCxnSpPr>
            <a:cxnSpLocks/>
          </p:cNvCxnSpPr>
          <p:nvPr/>
        </p:nvCxnSpPr>
        <p:spPr>
          <a:xfrm>
            <a:off x="3835891" y="4891264"/>
            <a:ext cx="301102" cy="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F65294E-C1DF-C5D0-C2CC-D9609A5848FF}"/>
              </a:ext>
            </a:extLst>
          </p:cNvPr>
          <p:cNvCxnSpPr>
            <a:cxnSpLocks/>
          </p:cNvCxnSpPr>
          <p:nvPr/>
        </p:nvCxnSpPr>
        <p:spPr>
          <a:xfrm flipV="1">
            <a:off x="4179440" y="4739196"/>
            <a:ext cx="0" cy="15206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F35B51-33C2-85CC-C028-F3C9770CEA98}"/>
                  </a:ext>
                </a:extLst>
              </p:cNvPr>
              <p:cNvSpPr txBox="1"/>
              <p:nvPr/>
            </p:nvSpPr>
            <p:spPr>
              <a:xfrm>
                <a:off x="4210140" y="4678082"/>
                <a:ext cx="1193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Arial Narrow" panose="020B0606020202030204" pitchFamily="34" charset="0"/>
                  </a:rPr>
                  <a:t>Slope:</a:t>
                </a:r>
                <a:r>
                  <a:rPr lang="en-US" altLang="ko-K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 Narrow" panose="020B0606020202030204" pitchFamily="34" charset="0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F35B51-33C2-85CC-C028-F3C9770CE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140" y="4678082"/>
                <a:ext cx="1193493" cy="369332"/>
              </a:xfrm>
              <a:prstGeom prst="rect">
                <a:avLst/>
              </a:prstGeom>
              <a:blipFill>
                <a:blip r:embed="rId7"/>
                <a:stretch>
                  <a:fillRect l="-4615"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502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5F0FD-3366-4437-C4A4-85C0E3F68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927A32-9585-73FF-D56E-9D4088192129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DE09A01-7B27-A6C3-62BB-63D97D872DCC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091031-EFD7-E72A-F498-586907197603}"/>
              </a:ext>
            </a:extLst>
          </p:cNvPr>
          <p:cNvSpPr/>
          <p:nvPr/>
        </p:nvSpPr>
        <p:spPr>
          <a:xfrm>
            <a:off x="266700" y="205859"/>
            <a:ext cx="485742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000" dirty="0">
                <a:latin typeface="Arial Narrow" panose="020B0606020202030204" pitchFamily="34" charset="0"/>
                <a:cs typeface="Times New Roman" panose="02020603050405020304" pitchFamily="18" charset="0"/>
              </a:rPr>
              <a:t>Background of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B682C4-788C-F3E9-BD59-62B2C7D49376}"/>
                  </a:ext>
                </a:extLst>
              </p:cNvPr>
              <p:cNvSpPr txBox="1"/>
              <p:nvPr/>
            </p:nvSpPr>
            <p:spPr>
              <a:xfrm>
                <a:off x="602848" y="1314723"/>
                <a:ext cx="8372475" cy="2905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Cost Function: Mean Squared Error (MSE)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100" dirty="0">
                  <a:latin typeface="Arial Narrow" panose="020B0606020202030204" pitchFamily="34" charset="0"/>
                </a:endParaRPr>
              </a:p>
              <a:p>
                <a:r>
                  <a:rPr lang="en-US" altLang="ko-KR" sz="2000" dirty="0">
                    <a:latin typeface="Arial Narrow" panose="020B0606020202030204" pitchFamily="34" charset="0"/>
                  </a:rPr>
                  <a:t>Where: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m: Number of data points.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latin typeface="Arial Narrow" panose="020B0606020202030204" pitchFamily="34" charset="0"/>
                  </a:rPr>
                  <a:t>​: Actual value of the dependent variable for the </a:t>
                </a:r>
                <a:r>
                  <a:rPr lang="en-US" altLang="ko-KR" sz="2000" dirty="0" err="1">
                    <a:latin typeface="Arial Narrow" panose="020B0606020202030204" pitchFamily="34" charset="0"/>
                  </a:rPr>
                  <a:t>i-th</a:t>
                </a:r>
                <a:r>
                  <a:rPr lang="en-US" altLang="ko-KR" sz="2000" dirty="0">
                    <a:latin typeface="Arial Narrow" panose="020B0606020202030204" pitchFamily="34" charset="0"/>
                  </a:rPr>
                  <a:t> observation.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latin typeface="Arial Narrow" panose="020B0606020202030204" pitchFamily="34" charset="0"/>
                  </a:rPr>
                  <a:t>​: Predicted value for the </a:t>
                </a:r>
                <a:r>
                  <a:rPr lang="en-US" altLang="ko-KR" sz="2000" dirty="0" err="1">
                    <a:latin typeface="Arial Narrow" panose="020B0606020202030204" pitchFamily="34" charset="0"/>
                  </a:rPr>
                  <a:t>i-th</a:t>
                </a:r>
                <a:r>
                  <a:rPr lang="en-US" altLang="ko-KR" sz="2000" dirty="0">
                    <a:latin typeface="Arial Narrow" panose="020B0606020202030204" pitchFamily="34" charset="0"/>
                  </a:rPr>
                  <a:t> observation.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B682C4-788C-F3E9-BD59-62B2C7D49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48" y="1314723"/>
                <a:ext cx="8372475" cy="2905091"/>
              </a:xfrm>
              <a:prstGeom prst="rect">
                <a:avLst/>
              </a:prstGeom>
              <a:blipFill>
                <a:blip r:embed="rId2"/>
                <a:stretch>
                  <a:fillRect l="-801" b="-3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3C8BCD-C3D1-5B2E-04D9-E69510BBD95D}"/>
                  </a:ext>
                </a:extLst>
              </p:cNvPr>
              <p:cNvSpPr txBox="1"/>
              <p:nvPr/>
            </p:nvSpPr>
            <p:spPr>
              <a:xfrm>
                <a:off x="1409037" y="1817163"/>
                <a:ext cx="2913938" cy="6179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3C8BCD-C3D1-5B2E-04D9-E69510BBD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037" y="1817163"/>
                <a:ext cx="2913938" cy="617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5">
            <a:extLst>
              <a:ext uri="{FF2B5EF4-FFF2-40B4-BE49-F238E27FC236}">
                <a16:creationId xmlns:a16="http://schemas.microsoft.com/office/drawing/2014/main" id="{CF2F2ED0-2825-D053-9D09-CAE16FF1B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5891" y="2481560"/>
            <a:ext cx="26481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2E9F984-4977-E5F9-98A6-7EA04D978FF5}"/>
              </a:ext>
            </a:extLst>
          </p:cNvPr>
          <p:cNvGrpSpPr/>
          <p:nvPr/>
        </p:nvGrpSpPr>
        <p:grpSpPr>
          <a:xfrm>
            <a:off x="5537175" y="1169080"/>
            <a:ext cx="2613087" cy="1914092"/>
            <a:chOff x="4322975" y="3795504"/>
            <a:chExt cx="3613212" cy="285663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64F70EB-99FE-143E-3699-CB20A9DC9E0B}"/>
                </a:ext>
              </a:extLst>
            </p:cNvPr>
            <p:cNvGrpSpPr/>
            <p:nvPr/>
          </p:nvGrpSpPr>
          <p:grpSpPr>
            <a:xfrm>
              <a:off x="4322975" y="3795504"/>
              <a:ext cx="3613212" cy="2856637"/>
              <a:chOff x="4386830" y="2775781"/>
              <a:chExt cx="3613212" cy="285663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11A7CABC-90CD-2336-60F9-589AF46B53F2}"/>
                  </a:ext>
                </a:extLst>
              </p:cNvPr>
              <p:cNvGrpSpPr/>
              <p:nvPr/>
            </p:nvGrpSpPr>
            <p:grpSpPr>
              <a:xfrm>
                <a:off x="4386830" y="2835952"/>
                <a:ext cx="3613212" cy="2796466"/>
                <a:chOff x="2345691" y="3622089"/>
                <a:chExt cx="3533312" cy="2380695"/>
              </a:xfrm>
            </p:grpSpPr>
            <p:cxnSp>
              <p:nvCxnSpPr>
                <p:cNvPr id="31" name="직선 화살표 연결선 30">
                  <a:extLst>
                    <a:ext uri="{FF2B5EF4-FFF2-40B4-BE49-F238E27FC236}">
                      <a16:creationId xmlns:a16="http://schemas.microsoft.com/office/drawing/2014/main" id="{5CD683B5-5BF8-56F8-A1DA-577FFB2C8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5691" y="5612368"/>
                  <a:ext cx="3533312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화살표 연결선 31">
                  <a:extLst>
                    <a:ext uri="{FF2B5EF4-FFF2-40B4-BE49-F238E27FC236}">
                      <a16:creationId xmlns:a16="http://schemas.microsoft.com/office/drawing/2014/main" id="{85585D1A-8D8D-B271-D922-D255743FA7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5600" y="3622089"/>
                  <a:ext cx="0" cy="238069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0BA5B1A3-BA3A-44BF-0A1E-EA8DD8E5FA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9174" y="3269949"/>
                <a:ext cx="2535224" cy="12612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210A240-6CB0-9D58-774A-6D9F0B50C61F}"/>
                      </a:ext>
                    </a:extLst>
                  </p:cNvPr>
                  <p:cNvSpPr txBox="1"/>
                  <p:nvPr/>
                </p:nvSpPr>
                <p:spPr>
                  <a:xfrm>
                    <a:off x="7376386" y="5215133"/>
                    <a:ext cx="61477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210A240-6CB0-9D58-774A-6D9F0B50C6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6386" y="5215133"/>
                    <a:ext cx="61477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4247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AC59CDF-B442-7EDD-22B3-714ADA443855}"/>
                      </a:ext>
                    </a:extLst>
                  </p:cNvPr>
                  <p:cNvSpPr txBox="1"/>
                  <p:nvPr/>
                </p:nvSpPr>
                <p:spPr>
                  <a:xfrm>
                    <a:off x="4520756" y="2775781"/>
                    <a:ext cx="44314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AC59CDF-B442-7EDD-22B3-714ADA4438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0756" y="2775781"/>
                    <a:ext cx="44314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3832303-8CBC-5B6D-5BE6-E66339ADA49A}"/>
                    </a:ext>
                  </a:extLst>
                </p:cNvPr>
                <p:cNvSpPr txBox="1"/>
                <p:nvPr/>
              </p:nvSpPr>
              <p:spPr>
                <a:xfrm>
                  <a:off x="6510373" y="4582585"/>
                  <a:ext cx="40350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8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8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3832303-8CBC-5B6D-5BE6-E66339ADA4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0373" y="4582585"/>
                  <a:ext cx="403507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9756" r="-14583" b="-5853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7755DB-4E53-13B2-8DEA-A06E1E531C25}"/>
                </a:ext>
              </a:extLst>
            </p:cNvPr>
            <p:cNvSpPr/>
            <p:nvPr/>
          </p:nvSpPr>
          <p:spPr>
            <a:xfrm>
              <a:off x="6447062" y="4713251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9F84F4-4D7F-8588-F008-7CDF60E2A3D5}"/>
                    </a:ext>
                  </a:extLst>
                </p:cNvPr>
                <p:cNvSpPr txBox="1"/>
                <p:nvPr/>
              </p:nvSpPr>
              <p:spPr>
                <a:xfrm>
                  <a:off x="6520112" y="4921597"/>
                  <a:ext cx="2608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F9F84F4-4D7F-8588-F008-7CDF60E2A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0112" y="4921597"/>
                  <a:ext cx="260894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77419" b="-6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921F601-0446-DABE-D12B-DA009E044191}"/>
                </a:ext>
              </a:extLst>
            </p:cNvPr>
            <p:cNvSpPr/>
            <p:nvPr/>
          </p:nvSpPr>
          <p:spPr>
            <a:xfrm>
              <a:off x="6447062" y="5089421"/>
              <a:ext cx="108000" cy="108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814F2A3-6301-F7F8-05BF-F02CCCE315FC}"/>
                </a:ext>
              </a:extLst>
            </p:cNvPr>
            <p:cNvCxnSpPr>
              <a:cxnSpLocks/>
            </p:cNvCxnSpPr>
            <p:nvPr/>
          </p:nvCxnSpPr>
          <p:spPr>
            <a:xfrm>
              <a:off x="6506062" y="4836768"/>
              <a:ext cx="0" cy="24205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45B4D4B-85B4-E4D2-F928-E159EA5DD61E}"/>
              </a:ext>
            </a:extLst>
          </p:cNvPr>
          <p:cNvSpPr txBox="1"/>
          <p:nvPr/>
        </p:nvSpPr>
        <p:spPr>
          <a:xfrm>
            <a:off x="642938" y="4601086"/>
            <a:ext cx="7507324" cy="1286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 Narrow" panose="020B0606020202030204" pitchFamily="34" charset="0"/>
              </a:rPr>
              <a:t>Key Points: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Lower MSE indicates better model performance.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Penalizes large prediction errors more heavily due to the squaring term.</a:t>
            </a:r>
          </a:p>
        </p:txBody>
      </p:sp>
    </p:spTree>
    <p:extLst>
      <p:ext uri="{BB962C8B-B14F-4D97-AF65-F5344CB8AC3E}">
        <p14:creationId xmlns:p14="http://schemas.microsoft.com/office/powerpoint/2010/main" val="428651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CED89-D2DD-172A-115F-CC7D76ABF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3A509E-B066-1EB6-5AB5-0FEE18D441CF}"/>
              </a:ext>
            </a:extLst>
          </p:cNvPr>
          <p:cNvSpPr/>
          <p:nvPr/>
        </p:nvSpPr>
        <p:spPr>
          <a:xfrm>
            <a:off x="457200" y="1795893"/>
            <a:ext cx="8432501" cy="817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Chapter 0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4A256FC-CAE6-09F6-999D-674E814C0214}"/>
              </a:ext>
            </a:extLst>
          </p:cNvPr>
          <p:cNvCxnSpPr/>
          <p:nvPr/>
        </p:nvCxnSpPr>
        <p:spPr>
          <a:xfrm>
            <a:off x="457200" y="3476625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5FE8263-1EC5-5E22-3A81-285322CBAF31}"/>
              </a:ext>
            </a:extLst>
          </p:cNvPr>
          <p:cNvCxnSpPr/>
          <p:nvPr/>
        </p:nvCxnSpPr>
        <p:spPr>
          <a:xfrm>
            <a:off x="3352800" y="3571875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9FF280-1D52-E34A-D246-3BB41CC0AB44}"/>
              </a:ext>
            </a:extLst>
          </p:cNvPr>
          <p:cNvSpPr txBox="1"/>
          <p:nvPr/>
        </p:nvSpPr>
        <p:spPr>
          <a:xfrm>
            <a:off x="1939771" y="4435077"/>
            <a:ext cx="61033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Lecture Overview and Table of Contents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06981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BDCA1-2E1F-59E4-960E-423D20625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2F21F05-360B-1EA3-A96F-C14C9C218C23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CF8B6FD-CCF7-3739-56B6-7B9B83F39E53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29ADA2-8148-D81B-FAC3-900AA653FEE0}"/>
              </a:ext>
            </a:extLst>
          </p:cNvPr>
          <p:cNvSpPr/>
          <p:nvPr/>
        </p:nvSpPr>
        <p:spPr>
          <a:xfrm>
            <a:off x="266700" y="205859"/>
            <a:ext cx="556113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000" dirty="0">
                <a:latin typeface="Arial Narrow" panose="020B0606020202030204" pitchFamily="34" charset="0"/>
                <a:cs typeface="Times New Roman" panose="02020603050405020304" pitchFamily="18" charset="0"/>
              </a:rPr>
              <a:t>Relationship Between MSE and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263BE7-CE2C-6084-1734-D0FB13CBA28E}"/>
                  </a:ext>
                </a:extLst>
              </p:cNvPr>
              <p:cNvSpPr txBox="1"/>
              <p:nvPr/>
            </p:nvSpPr>
            <p:spPr>
              <a:xfrm>
                <a:off x="602848" y="1657623"/>
                <a:ext cx="8372475" cy="4442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latin typeface="Arial Narrow" panose="020B0606020202030204" pitchFamily="34" charset="0"/>
                  </a:rPr>
                  <a:t>Assumption</a:t>
                </a:r>
                <a:r>
                  <a:rPr lang="en-US" altLang="ko-KR" sz="2000" dirty="0">
                    <a:latin typeface="Arial Narrow" panose="020B0606020202030204" pitchFamily="34" charset="0"/>
                  </a:rPr>
                  <a:t>: Errors </a:t>
                </a:r>
                <a14:m>
                  <m:oMath xmlns:m="http://schemas.openxmlformats.org/officeDocument/2006/math">
                    <m:r>
                      <a:rPr lang="ko-KR" altLang="en-US" sz="20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sz="2000" dirty="0">
                    <a:latin typeface="Arial Narrow" panose="020B0606020202030204" pitchFamily="34" charset="0"/>
                  </a:rPr>
                  <a:t> follow a normal distribution (mean 0,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l-GR" altLang="ko-KR" sz="2000" dirty="0">
                    <a:latin typeface="Arial Narrow" panose="020B0606020202030204" pitchFamily="34" charset="0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100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latin typeface="Arial Narrow" panose="020B0606020202030204" pitchFamily="34" charset="0"/>
                  </a:rPr>
                  <a:t>MLE</a:t>
                </a:r>
                <a:r>
                  <a:rPr lang="en-US" altLang="ko-KR" sz="2000" dirty="0">
                    <a:latin typeface="Arial Narrow" panose="020B0606020202030204" pitchFamily="34" charset="0"/>
                  </a:rPr>
                  <a:t>: Process of finding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latin typeface="Arial Narrow" panose="020B0606020202030204" pitchFamily="34" charset="0"/>
                  </a:rPr>
                  <a:t>that maximize the likelihood of observing the given data. For linear regression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/>
                  <a:t>Connection to MSE: </a:t>
                </a:r>
                <a:r>
                  <a:rPr lang="en-US" altLang="ko-KR" sz="2000" dirty="0">
                    <a:latin typeface="Arial Narrow" panose="020B0606020202030204" pitchFamily="34" charset="0"/>
                  </a:rPr>
                  <a:t>Minimizing the MSE is mathematically equivalent to maximizing the log-likelihood under the normality assumption of errors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Minimizing MSE ↔ Maximizing log-likelihood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263BE7-CE2C-6084-1734-D0FB13CBA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48" y="1657623"/>
                <a:ext cx="8372475" cy="4442755"/>
              </a:xfrm>
              <a:prstGeom prst="rect">
                <a:avLst/>
              </a:prstGeom>
              <a:blipFill>
                <a:blip r:embed="rId2"/>
                <a:stretch>
                  <a:fillRect l="-655" r="-874" b="-15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5CC9AD-6285-17AB-FC9C-12B100C3D73B}"/>
                  </a:ext>
                </a:extLst>
              </p:cNvPr>
              <p:cNvSpPr txBox="1"/>
              <p:nvPr/>
            </p:nvSpPr>
            <p:spPr>
              <a:xfrm>
                <a:off x="2690894" y="2330575"/>
                <a:ext cx="26746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5CC9AD-6285-17AB-FC9C-12B100C3D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894" y="2330575"/>
                <a:ext cx="2674643" cy="369332"/>
              </a:xfrm>
              <a:prstGeom prst="rect">
                <a:avLst/>
              </a:prstGeom>
              <a:blipFill>
                <a:blip r:embed="rId3"/>
                <a:stretch>
                  <a:fillRect l="-2278" t="-16393" r="-3645" b="-34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106D735-EA6C-9CD6-52B9-1A7E2DAA63A6}"/>
              </a:ext>
            </a:extLst>
          </p:cNvPr>
          <p:cNvSpPr txBox="1"/>
          <p:nvPr/>
        </p:nvSpPr>
        <p:spPr>
          <a:xfrm>
            <a:off x="602848" y="129570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Arial Narrow" panose="020B0606020202030204" pitchFamily="34" charset="0"/>
              </a:rPr>
              <a:t>Maximum Likelihood Estimation (MLE)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82ED248-AD71-A87E-37D7-C1D4A25580A3}"/>
                  </a:ext>
                </a:extLst>
              </p:cNvPr>
              <p:cNvSpPr txBox="1"/>
              <p:nvPr/>
            </p:nvSpPr>
            <p:spPr>
              <a:xfrm>
                <a:off x="1838325" y="3733811"/>
                <a:ext cx="45720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ko-KR" altLang="en-US" sz="1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ko-KR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ko-KR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altLang="ko-K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sz="18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ko-KR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82ED248-AD71-A87E-37D7-C1D4A2558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5" y="3733811"/>
                <a:ext cx="4572000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8BD3A17-FB3C-1913-2CCF-AFFAC203F936}"/>
              </a:ext>
            </a:extLst>
          </p:cNvPr>
          <p:cNvCxnSpPr/>
          <p:nvPr/>
        </p:nvCxnSpPr>
        <p:spPr>
          <a:xfrm>
            <a:off x="6143625" y="4467225"/>
            <a:ext cx="22383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358CF85A-16A4-5962-E363-98F8AF06E250}"/>
              </a:ext>
            </a:extLst>
          </p:cNvPr>
          <p:cNvSpPr/>
          <p:nvPr/>
        </p:nvSpPr>
        <p:spPr>
          <a:xfrm>
            <a:off x="6219217" y="3891064"/>
            <a:ext cx="726332" cy="570689"/>
          </a:xfrm>
          <a:custGeom>
            <a:avLst/>
            <a:gdLst>
              <a:gd name="connsiteX0" fmla="*/ 0 w 726332"/>
              <a:gd name="connsiteY0" fmla="*/ 473415 h 473415"/>
              <a:gd name="connsiteX1" fmla="*/ 142672 w 726332"/>
              <a:gd name="connsiteY1" fmla="*/ 382624 h 473415"/>
              <a:gd name="connsiteX2" fmla="*/ 415047 w 726332"/>
              <a:gd name="connsiteY2" fmla="*/ 2 h 473415"/>
              <a:gd name="connsiteX3" fmla="*/ 590145 w 726332"/>
              <a:gd name="connsiteY3" fmla="*/ 389109 h 473415"/>
              <a:gd name="connsiteX4" fmla="*/ 726332 w 726332"/>
              <a:gd name="connsiteY4" fmla="*/ 466930 h 47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332" h="473415">
                <a:moveTo>
                  <a:pt x="0" y="473415"/>
                </a:moveTo>
                <a:cubicBezTo>
                  <a:pt x="36749" y="467470"/>
                  <a:pt x="73498" y="461526"/>
                  <a:pt x="142672" y="382624"/>
                </a:cubicBezTo>
                <a:cubicBezTo>
                  <a:pt x="211847" y="303722"/>
                  <a:pt x="340468" y="-1079"/>
                  <a:pt x="415047" y="2"/>
                </a:cubicBezTo>
                <a:cubicBezTo>
                  <a:pt x="489626" y="1083"/>
                  <a:pt x="538264" y="311288"/>
                  <a:pt x="590145" y="389109"/>
                </a:cubicBezTo>
                <a:cubicBezTo>
                  <a:pt x="642026" y="466930"/>
                  <a:pt x="684179" y="466930"/>
                  <a:pt x="726332" y="46693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C5667A63-6BEE-1B38-23DF-25F1523941BE}"/>
              </a:ext>
            </a:extLst>
          </p:cNvPr>
          <p:cNvSpPr/>
          <p:nvPr/>
        </p:nvSpPr>
        <p:spPr>
          <a:xfrm>
            <a:off x="6485916" y="3999283"/>
            <a:ext cx="1159885" cy="473415"/>
          </a:xfrm>
          <a:custGeom>
            <a:avLst/>
            <a:gdLst>
              <a:gd name="connsiteX0" fmla="*/ 0 w 726332"/>
              <a:gd name="connsiteY0" fmla="*/ 473415 h 473415"/>
              <a:gd name="connsiteX1" fmla="*/ 142672 w 726332"/>
              <a:gd name="connsiteY1" fmla="*/ 382624 h 473415"/>
              <a:gd name="connsiteX2" fmla="*/ 415047 w 726332"/>
              <a:gd name="connsiteY2" fmla="*/ 2 h 473415"/>
              <a:gd name="connsiteX3" fmla="*/ 590145 w 726332"/>
              <a:gd name="connsiteY3" fmla="*/ 389109 h 473415"/>
              <a:gd name="connsiteX4" fmla="*/ 726332 w 726332"/>
              <a:gd name="connsiteY4" fmla="*/ 466930 h 47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332" h="473415">
                <a:moveTo>
                  <a:pt x="0" y="473415"/>
                </a:moveTo>
                <a:cubicBezTo>
                  <a:pt x="36749" y="467470"/>
                  <a:pt x="73498" y="461526"/>
                  <a:pt x="142672" y="382624"/>
                </a:cubicBezTo>
                <a:cubicBezTo>
                  <a:pt x="211847" y="303722"/>
                  <a:pt x="340468" y="-1079"/>
                  <a:pt x="415047" y="2"/>
                </a:cubicBezTo>
                <a:cubicBezTo>
                  <a:pt x="489626" y="1083"/>
                  <a:pt x="538264" y="311288"/>
                  <a:pt x="590145" y="389109"/>
                </a:cubicBezTo>
                <a:cubicBezTo>
                  <a:pt x="642026" y="466930"/>
                  <a:pt x="684179" y="466930"/>
                  <a:pt x="726332" y="46693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1D6E6F89-5F01-7F37-A8E5-00AEE828CF25}"/>
              </a:ext>
            </a:extLst>
          </p:cNvPr>
          <p:cNvSpPr/>
          <p:nvPr/>
        </p:nvSpPr>
        <p:spPr>
          <a:xfrm>
            <a:off x="7096707" y="3733811"/>
            <a:ext cx="575819" cy="736655"/>
          </a:xfrm>
          <a:custGeom>
            <a:avLst/>
            <a:gdLst>
              <a:gd name="connsiteX0" fmla="*/ 0 w 726332"/>
              <a:gd name="connsiteY0" fmla="*/ 473415 h 473415"/>
              <a:gd name="connsiteX1" fmla="*/ 142672 w 726332"/>
              <a:gd name="connsiteY1" fmla="*/ 382624 h 473415"/>
              <a:gd name="connsiteX2" fmla="*/ 415047 w 726332"/>
              <a:gd name="connsiteY2" fmla="*/ 2 h 473415"/>
              <a:gd name="connsiteX3" fmla="*/ 590145 w 726332"/>
              <a:gd name="connsiteY3" fmla="*/ 389109 h 473415"/>
              <a:gd name="connsiteX4" fmla="*/ 726332 w 726332"/>
              <a:gd name="connsiteY4" fmla="*/ 466930 h 47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332" h="473415">
                <a:moveTo>
                  <a:pt x="0" y="473415"/>
                </a:moveTo>
                <a:cubicBezTo>
                  <a:pt x="36749" y="467470"/>
                  <a:pt x="73498" y="461526"/>
                  <a:pt x="142672" y="382624"/>
                </a:cubicBezTo>
                <a:cubicBezTo>
                  <a:pt x="211847" y="303722"/>
                  <a:pt x="340468" y="-1079"/>
                  <a:pt x="415047" y="2"/>
                </a:cubicBezTo>
                <a:cubicBezTo>
                  <a:pt x="489626" y="1083"/>
                  <a:pt x="538264" y="311288"/>
                  <a:pt x="590145" y="389109"/>
                </a:cubicBezTo>
                <a:cubicBezTo>
                  <a:pt x="642026" y="466930"/>
                  <a:pt x="684179" y="466930"/>
                  <a:pt x="726332" y="46693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C23EEB6-3C69-421E-47E4-B83C86802C85}"/>
              </a:ext>
            </a:extLst>
          </p:cNvPr>
          <p:cNvSpPr/>
          <p:nvPr/>
        </p:nvSpPr>
        <p:spPr>
          <a:xfrm>
            <a:off x="7065858" y="4435400"/>
            <a:ext cx="78106" cy="7236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FDEC68B-41C4-07BA-CC71-8E8500A80E07}"/>
              </a:ext>
            </a:extLst>
          </p:cNvPr>
          <p:cNvSpPr/>
          <p:nvPr/>
        </p:nvSpPr>
        <p:spPr>
          <a:xfrm>
            <a:off x="7195982" y="4437014"/>
            <a:ext cx="78106" cy="7236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482E81E-34F9-9F46-BB43-E3410D800DF8}"/>
              </a:ext>
            </a:extLst>
          </p:cNvPr>
          <p:cNvSpPr/>
          <p:nvPr/>
        </p:nvSpPr>
        <p:spPr>
          <a:xfrm>
            <a:off x="6972862" y="4434283"/>
            <a:ext cx="78106" cy="7236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1F8CDCC-BAD4-0EF8-3773-02E544A22CCB}"/>
              </a:ext>
            </a:extLst>
          </p:cNvPr>
          <p:cNvSpPr/>
          <p:nvPr/>
        </p:nvSpPr>
        <p:spPr>
          <a:xfrm>
            <a:off x="7133028" y="4437653"/>
            <a:ext cx="78106" cy="7236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E1EE09B-608C-F63D-D586-DD2353AE6ADE}"/>
              </a:ext>
            </a:extLst>
          </p:cNvPr>
          <p:cNvSpPr/>
          <p:nvPr/>
        </p:nvSpPr>
        <p:spPr>
          <a:xfrm>
            <a:off x="7021368" y="4432030"/>
            <a:ext cx="78106" cy="7236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60B8D0-68EF-1BC7-A45A-F79B12444637}"/>
              </a:ext>
            </a:extLst>
          </p:cNvPr>
          <p:cNvSpPr/>
          <p:nvPr/>
        </p:nvSpPr>
        <p:spPr>
          <a:xfrm>
            <a:off x="7311339" y="4432030"/>
            <a:ext cx="78106" cy="7236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2C507EB-76F5-D9C8-0D58-A674B83C2C60}"/>
              </a:ext>
            </a:extLst>
          </p:cNvPr>
          <p:cNvSpPr/>
          <p:nvPr/>
        </p:nvSpPr>
        <p:spPr>
          <a:xfrm>
            <a:off x="7448712" y="4432030"/>
            <a:ext cx="78106" cy="7236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C96C228-235A-51AD-35BF-91282631DBB6}"/>
              </a:ext>
            </a:extLst>
          </p:cNvPr>
          <p:cNvSpPr/>
          <p:nvPr/>
        </p:nvSpPr>
        <p:spPr>
          <a:xfrm>
            <a:off x="7640159" y="4450132"/>
            <a:ext cx="78106" cy="7236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63C8FC7-CE18-5223-99DD-02B36BD35293}"/>
              </a:ext>
            </a:extLst>
          </p:cNvPr>
          <p:cNvSpPr/>
          <p:nvPr/>
        </p:nvSpPr>
        <p:spPr>
          <a:xfrm>
            <a:off x="7885736" y="4443424"/>
            <a:ext cx="78106" cy="7236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EFB6784-E2D3-4277-643E-EAFB31E659B7}"/>
              </a:ext>
            </a:extLst>
          </p:cNvPr>
          <p:cNvSpPr/>
          <p:nvPr/>
        </p:nvSpPr>
        <p:spPr>
          <a:xfrm>
            <a:off x="6822849" y="4435400"/>
            <a:ext cx="78106" cy="7236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5D0EBA5-B0FE-9EE2-A550-E84DB81E4E46}"/>
              </a:ext>
            </a:extLst>
          </p:cNvPr>
          <p:cNvSpPr/>
          <p:nvPr/>
        </p:nvSpPr>
        <p:spPr>
          <a:xfrm>
            <a:off x="6673409" y="4428307"/>
            <a:ext cx="78106" cy="7236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58E6F7F-EB8B-ADD8-B232-6C92ABBD7CBB}"/>
              </a:ext>
            </a:extLst>
          </p:cNvPr>
          <p:cNvSpPr/>
          <p:nvPr/>
        </p:nvSpPr>
        <p:spPr>
          <a:xfrm>
            <a:off x="6543837" y="4435400"/>
            <a:ext cx="78106" cy="7236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4AB1B87-6B06-AA5F-FF64-DF2EF458847D}"/>
              </a:ext>
            </a:extLst>
          </p:cNvPr>
          <p:cNvSpPr/>
          <p:nvPr/>
        </p:nvSpPr>
        <p:spPr>
          <a:xfrm>
            <a:off x="6349444" y="4421824"/>
            <a:ext cx="78106" cy="7236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01A16A8-CDCE-D9E0-7643-E4D3A23C170B}"/>
              </a:ext>
            </a:extLst>
          </p:cNvPr>
          <p:cNvSpPr/>
          <p:nvPr/>
        </p:nvSpPr>
        <p:spPr>
          <a:xfrm>
            <a:off x="6187603" y="4428307"/>
            <a:ext cx="78106" cy="7236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43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85418-EAC3-5E6B-4890-BB0778703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12DE2DB-7F4A-310E-0F37-480DBF023A1B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53CE1E2-9719-E3EB-12EA-2AB86D06EAFB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FF7534-6F27-02AC-7035-ED35CDD14D71}"/>
              </a:ext>
            </a:extLst>
          </p:cNvPr>
          <p:cNvSpPr/>
          <p:nvPr/>
        </p:nvSpPr>
        <p:spPr>
          <a:xfrm>
            <a:off x="266700" y="205859"/>
            <a:ext cx="504978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000" dirty="0">
                <a:latin typeface="Arial Narrow" panose="020B0606020202030204" pitchFamily="34" charset="0"/>
                <a:cs typeface="Times New Roman" panose="02020603050405020304" pitchFamily="18" charset="0"/>
              </a:rPr>
              <a:t>Background of Logistic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B8717B-3388-DC41-311C-5E5557B591A7}"/>
              </a:ext>
            </a:extLst>
          </p:cNvPr>
          <p:cNvSpPr txBox="1"/>
          <p:nvPr/>
        </p:nvSpPr>
        <p:spPr>
          <a:xfrm>
            <a:off x="602848" y="1314723"/>
            <a:ext cx="8372475" cy="1880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 Narrow" panose="020B0606020202030204" pitchFamily="34" charset="0"/>
              </a:rPr>
              <a:t>Objective: Logistic regression is designed to solve binary classification problems, where the target variable (</a:t>
            </a:r>
            <a:r>
              <a:rPr lang="en-US" altLang="ko-KR" sz="2000" i="1" dirty="0">
                <a:latin typeface="Arial Narrow" panose="020B0606020202030204" pitchFamily="34" charset="0"/>
              </a:rPr>
              <a:t>y</a:t>
            </a:r>
            <a:r>
              <a:rPr lang="en-US" altLang="ko-KR" sz="2000" dirty="0">
                <a:latin typeface="Arial Narrow" panose="020B0606020202030204" pitchFamily="34" charset="0"/>
              </a:rPr>
              <a:t>) takes values of either 0 or 1.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 Narrow" panose="020B0606020202030204" pitchFamily="34" charset="0"/>
              </a:rPr>
              <a:t>Example: Predict whether a patient has a specific disease (1) or not (0)</a:t>
            </a:r>
            <a:endParaRPr lang="en-US" altLang="ko-KR" dirty="0">
              <a:latin typeface="Arial Narrow" panose="020B0606020202030204" pitchFamily="34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95A8AC5-DC0B-2EBB-9606-F66D5C0568C7}"/>
              </a:ext>
            </a:extLst>
          </p:cNvPr>
          <p:cNvGrpSpPr/>
          <p:nvPr/>
        </p:nvGrpSpPr>
        <p:grpSpPr>
          <a:xfrm>
            <a:off x="2572481" y="3788428"/>
            <a:ext cx="3531139" cy="2490452"/>
            <a:chOff x="2572481" y="3788428"/>
            <a:chExt cx="3180619" cy="1967187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12078090-F18F-067C-0687-2291176195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789" y="3878580"/>
              <a:ext cx="0" cy="18770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0945EFD-29F5-1CB3-FB36-CEF0A9A072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7445" y="4206240"/>
              <a:ext cx="2331147" cy="1225750"/>
            </a:xfrm>
            <a:prstGeom prst="straightConnector1">
              <a:avLst/>
            </a:prstGeom>
            <a:ln w="19050">
              <a:solidFill>
                <a:schemeClr val="accent5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A56784-1838-AC9A-0CE7-BBF7347E2EA4}"/>
                </a:ext>
              </a:extLst>
            </p:cNvPr>
            <p:cNvSpPr txBox="1"/>
            <p:nvPr/>
          </p:nvSpPr>
          <p:spPr>
            <a:xfrm>
              <a:off x="5373857" y="5297016"/>
              <a:ext cx="3792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i="1" dirty="0">
                  <a:latin typeface="Arial Narrow" panose="020B0606020202030204" pitchFamily="34" charset="0"/>
                </a:rPr>
                <a:t>X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B66575-AB64-6986-01D8-55E699650B02}"/>
                </a:ext>
              </a:extLst>
            </p:cNvPr>
            <p:cNvSpPr txBox="1"/>
            <p:nvPr/>
          </p:nvSpPr>
          <p:spPr>
            <a:xfrm>
              <a:off x="3013294" y="3788428"/>
              <a:ext cx="3419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i="1" dirty="0">
                  <a:latin typeface="Arial Narrow" panose="020B0606020202030204" pitchFamily="34" charset="0"/>
                </a:rPr>
                <a:t>Y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259C34-C402-F1F9-75DE-F92735EA5A89}"/>
                </a:ext>
              </a:extLst>
            </p:cNvPr>
            <p:cNvSpPr txBox="1"/>
            <p:nvPr/>
          </p:nvSpPr>
          <p:spPr>
            <a:xfrm>
              <a:off x="2612180" y="5112350"/>
              <a:ext cx="2152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i="1" dirty="0">
                  <a:latin typeface="Arial Narrow" panose="020B0606020202030204" pitchFamily="34" charset="0"/>
                </a:rPr>
                <a:t>0</a:t>
              </a:r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76309A5-5361-F233-E0BB-D8EA31623E70}"/>
                </a:ext>
              </a:extLst>
            </p:cNvPr>
            <p:cNvGrpSpPr/>
            <p:nvPr/>
          </p:nvGrpSpPr>
          <p:grpSpPr>
            <a:xfrm>
              <a:off x="2827445" y="4428336"/>
              <a:ext cx="2826447" cy="868680"/>
              <a:chOff x="2339913" y="5091276"/>
              <a:chExt cx="3613212" cy="868680"/>
            </a:xfrm>
          </p:grpSpPr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C5007673-5D34-3C16-EC9E-33AB60CD3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9913" y="5959956"/>
                <a:ext cx="361321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09D685FE-B0A8-EF75-5A32-E3C4941A70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9913" y="5091276"/>
                <a:ext cx="361321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1BA674-8793-0ECA-802B-DFD1A6C2EA84}"/>
                </a:ext>
              </a:extLst>
            </p:cNvPr>
            <p:cNvSpPr txBox="1"/>
            <p:nvPr/>
          </p:nvSpPr>
          <p:spPr>
            <a:xfrm>
              <a:off x="2572481" y="4292156"/>
              <a:ext cx="254964" cy="3693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i="1" dirty="0">
                  <a:latin typeface="Arial Narrow" panose="020B0606020202030204" pitchFamily="34" charset="0"/>
                </a:rPr>
                <a:t>1</a:t>
              </a:r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B1DE6CF-456F-709B-7EDE-BDC65BA0F1FD}"/>
                </a:ext>
              </a:extLst>
            </p:cNvPr>
            <p:cNvSpPr txBox="1"/>
            <p:nvPr/>
          </p:nvSpPr>
          <p:spPr>
            <a:xfrm>
              <a:off x="3082409" y="4379532"/>
              <a:ext cx="3419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i="1" dirty="0">
                  <a:latin typeface="Arial Narrow" panose="020B0606020202030204" pitchFamily="34" charset="0"/>
                </a:rPr>
                <a:t>p</a:t>
              </a:r>
              <a:endParaRPr lang="ko-KR" altLang="en-US" dirty="0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04BEF480-564E-49B5-6E42-1E270C973935}"/>
                </a:ext>
              </a:extLst>
            </p:cNvPr>
            <p:cNvSpPr/>
            <p:nvPr/>
          </p:nvSpPr>
          <p:spPr>
            <a:xfrm>
              <a:off x="2918312" y="4457788"/>
              <a:ext cx="2240280" cy="811532"/>
            </a:xfrm>
            <a:custGeom>
              <a:avLst/>
              <a:gdLst>
                <a:gd name="connsiteX0" fmla="*/ 0 w 2240280"/>
                <a:gd name="connsiteY0" fmla="*/ 800012 h 811532"/>
                <a:gd name="connsiteX1" fmla="*/ 617220 w 2240280"/>
                <a:gd name="connsiteY1" fmla="*/ 739052 h 811532"/>
                <a:gd name="connsiteX2" fmla="*/ 1120140 w 2240280"/>
                <a:gd name="connsiteY2" fmla="*/ 251372 h 811532"/>
                <a:gd name="connsiteX3" fmla="*/ 1676400 w 2240280"/>
                <a:gd name="connsiteY3" fmla="*/ 30392 h 811532"/>
                <a:gd name="connsiteX4" fmla="*/ 2240280 w 2240280"/>
                <a:gd name="connsiteY4" fmla="*/ 7532 h 81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0280" h="811532">
                  <a:moveTo>
                    <a:pt x="0" y="800012"/>
                  </a:moveTo>
                  <a:cubicBezTo>
                    <a:pt x="215265" y="815252"/>
                    <a:pt x="430530" y="830492"/>
                    <a:pt x="617220" y="739052"/>
                  </a:cubicBezTo>
                  <a:cubicBezTo>
                    <a:pt x="803910" y="647612"/>
                    <a:pt x="943610" y="369482"/>
                    <a:pt x="1120140" y="251372"/>
                  </a:cubicBezTo>
                  <a:cubicBezTo>
                    <a:pt x="1296670" y="133262"/>
                    <a:pt x="1489710" y="71032"/>
                    <a:pt x="1676400" y="30392"/>
                  </a:cubicBezTo>
                  <a:cubicBezTo>
                    <a:pt x="1863090" y="-10248"/>
                    <a:pt x="2051685" y="-1358"/>
                    <a:pt x="2240280" y="7532"/>
                  </a:cubicBezTo>
                </a:path>
              </a:pathLst>
            </a:custGeom>
            <a:noFill/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A3B3AD3-F3F7-C086-37FA-1F8C8A898A77}"/>
              </a:ext>
            </a:extLst>
          </p:cNvPr>
          <p:cNvSpPr txBox="1"/>
          <p:nvPr/>
        </p:nvSpPr>
        <p:spPr>
          <a:xfrm>
            <a:off x="5287767" y="4022214"/>
            <a:ext cx="1560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5"/>
                </a:solidFill>
                <a:latin typeface="Arial Narrow" panose="020B0606020202030204" pitchFamily="34" charset="0"/>
              </a:rPr>
              <a:t>Linear model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145DB3-B212-7CFF-046C-DA214816C12B}"/>
              </a:ext>
            </a:extLst>
          </p:cNvPr>
          <p:cNvSpPr txBox="1"/>
          <p:nvPr/>
        </p:nvSpPr>
        <p:spPr>
          <a:xfrm>
            <a:off x="5004704" y="4630907"/>
            <a:ext cx="2584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2"/>
                </a:solidFill>
                <a:latin typeface="Arial Narrow" panose="020B0606020202030204" pitchFamily="34" charset="0"/>
              </a:rPr>
              <a:t>Logistic regression model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655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1B56D-B455-85FB-1EEE-2D7A39A2D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8BCA105-8EF7-7C85-D7FF-D8FD4BBE2B8E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0B91D1-4A2A-B634-1D4C-6FB8F80021EB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661605-058C-0B55-1702-25A390FA342C}"/>
              </a:ext>
            </a:extLst>
          </p:cNvPr>
          <p:cNvSpPr/>
          <p:nvPr/>
        </p:nvSpPr>
        <p:spPr>
          <a:xfrm>
            <a:off x="266700" y="205859"/>
            <a:ext cx="74318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</a:rPr>
              <a:t>Sigmoid Function and Probabilistic Interpretation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E1CC11-BF3C-3F0B-B0A6-D2FAAFCFB84E}"/>
              </a:ext>
            </a:extLst>
          </p:cNvPr>
          <p:cNvSpPr txBox="1"/>
          <p:nvPr/>
        </p:nvSpPr>
        <p:spPr>
          <a:xfrm>
            <a:off x="602848" y="1314723"/>
            <a:ext cx="83724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 Narrow" panose="020B0606020202030204" pitchFamily="34" charset="0"/>
              </a:rPr>
              <a:t>The sigmoid function : </a:t>
            </a:r>
            <a:r>
              <a:rPr lang="en-US" altLang="ko-KR" dirty="0">
                <a:latin typeface="Arial Narrow" panose="020B0606020202030204" pitchFamily="34" charset="0"/>
              </a:rPr>
              <a:t>It maps any real-valued input (z) to a value in the range (0, 1).</a:t>
            </a:r>
          </a:p>
          <a:p>
            <a:endParaRPr lang="en-US" altLang="ko-KR" dirty="0">
              <a:latin typeface="Arial Narrow" panose="020B0606020202030204" pitchFamily="34" charset="0"/>
            </a:endParaRPr>
          </a:p>
          <a:p>
            <a:endParaRPr lang="en-US" altLang="ko-KR" sz="2000" dirty="0"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AC7F22-E42F-EE17-FE2D-3C9D8B4FE832}"/>
                  </a:ext>
                </a:extLst>
              </p:cNvPr>
              <p:cNvSpPr txBox="1"/>
              <p:nvPr/>
            </p:nvSpPr>
            <p:spPr>
              <a:xfrm>
                <a:off x="2855543" y="1814355"/>
                <a:ext cx="1389355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AC7F22-E42F-EE17-FE2D-3C9D8B4FE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543" y="1814355"/>
                <a:ext cx="1389355" cy="5833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62AE13-0415-E3A7-0CEA-323CF194DE96}"/>
                  </a:ext>
                </a:extLst>
              </p:cNvPr>
              <p:cNvSpPr txBox="1"/>
              <p:nvPr/>
            </p:nvSpPr>
            <p:spPr>
              <a:xfrm>
                <a:off x="595228" y="2613099"/>
                <a:ext cx="8548772" cy="2619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Properties 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Output ranges:  (0,1), making it ideal for probability estimation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Interpretation: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Arial Narrow" panose="020B0606020202030204" pitchFamily="34" charset="0"/>
                  </a:rPr>
                  <a:t> represents the probability that the target </a:t>
                </a:r>
                <a:r>
                  <a:rPr lang="en-US" altLang="ko-KR" i="1" dirty="0">
                    <a:latin typeface="Arial Narrow" panose="020B0606020202030204" pitchFamily="34" charset="0"/>
                  </a:rPr>
                  <a:t>y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 = 1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>
                    <a:latin typeface="Arial Narrow" panose="020B0606020202030204" pitchFamily="34" charset="0"/>
                  </a:rPr>
                  <a:t> where z is the linear combination of features and weights: </a:t>
                </a:r>
              </a:p>
              <a:p>
                <a:pPr>
                  <a:lnSpc>
                    <a:spcPct val="150000"/>
                  </a:lnSpc>
                </a:pPr>
                <a:endParaRPr lang="ko-KR" altLang="en-US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62AE13-0415-E3A7-0CEA-323CF194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28" y="2613099"/>
                <a:ext cx="8548772" cy="2619435"/>
              </a:xfrm>
              <a:prstGeom prst="rect">
                <a:avLst/>
              </a:prstGeom>
              <a:blipFill>
                <a:blip r:embed="rId3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21F59C-0631-ABCA-AB47-587435F6F58C}"/>
                  </a:ext>
                </a:extLst>
              </p:cNvPr>
              <p:cNvSpPr txBox="1"/>
              <p:nvPr/>
            </p:nvSpPr>
            <p:spPr>
              <a:xfrm>
                <a:off x="3963592" y="4960451"/>
                <a:ext cx="29483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21F59C-0631-ABCA-AB47-587435F6F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592" y="4960451"/>
                <a:ext cx="2948307" cy="307777"/>
              </a:xfrm>
              <a:prstGeom prst="rect">
                <a:avLst/>
              </a:prstGeom>
              <a:blipFill>
                <a:blip r:embed="rId4"/>
                <a:stretch>
                  <a:fillRect l="-620"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332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5BF0C-54C7-9942-6253-644CC5953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2DB6DA4-6F2A-9F4E-DA5C-0BAD7F289D43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1DE6C9D-FD1F-8208-5518-AFC91616E100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95B294-5CE9-E3E0-992D-3D2B79630AA6}"/>
              </a:ext>
            </a:extLst>
          </p:cNvPr>
          <p:cNvSpPr/>
          <p:nvPr/>
        </p:nvSpPr>
        <p:spPr>
          <a:xfrm>
            <a:off x="266700" y="205859"/>
            <a:ext cx="56525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</a:rPr>
              <a:t>Cost Function in Logistic Regression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9B396A-F8CE-D3C9-A825-A94EB0F1DC04}"/>
                  </a:ext>
                </a:extLst>
              </p:cNvPr>
              <p:cNvSpPr txBox="1"/>
              <p:nvPr/>
            </p:nvSpPr>
            <p:spPr>
              <a:xfrm>
                <a:off x="602848" y="1314723"/>
                <a:ext cx="8045851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Binary Cross Entropy (BCE):  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Logistic regression uses BCE as its cost function to measure the difference between predicted probabilities and actual class labels</a:t>
                </a:r>
                <a:r>
                  <a:rPr lang="en-US" altLang="ko-KR" sz="2000" dirty="0">
                    <a:latin typeface="Arial Narrow" panose="020B0606020202030204" pitchFamily="34" charset="0"/>
                  </a:rPr>
                  <a:t>.</a:t>
                </a:r>
              </a:p>
              <a:p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endParaRPr lang="en-US" altLang="ko-KR" sz="1400" dirty="0">
                  <a:latin typeface="Arial Narrow" panose="020B0606020202030204" pitchFamily="34" charset="0"/>
                </a:endParaRPr>
              </a:p>
              <a:p>
                <a:r>
                  <a:rPr lang="en-US" altLang="ko-KR" sz="2000" dirty="0">
                    <a:latin typeface="Arial Narrow" panose="020B0606020202030204" pitchFamily="34" charset="0"/>
                  </a:rPr>
                  <a:t>Where: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m: Total number of samples.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latin typeface="Arial Narrow" panose="020B0606020202030204" pitchFamily="34" charset="0"/>
                  </a:rPr>
                  <a:t>​: Actual label (0 vs1) for the </a:t>
                </a:r>
                <a:r>
                  <a:rPr lang="en-US" altLang="ko-KR" sz="2000" dirty="0" err="1">
                    <a:latin typeface="Arial Narrow" panose="020B0606020202030204" pitchFamily="34" charset="0"/>
                  </a:rPr>
                  <a:t>i-th</a:t>
                </a:r>
                <a:r>
                  <a:rPr lang="en-US" altLang="ko-KR" sz="2000" dirty="0">
                    <a:latin typeface="Arial Narrow" panose="020B0606020202030204" pitchFamily="34" charset="0"/>
                  </a:rPr>
                  <a:t> observation.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latin typeface="Arial Narrow" panose="020B0606020202030204" pitchFamily="34" charset="0"/>
                  </a:rPr>
                  <a:t>​: Predicted probability for the </a:t>
                </a:r>
                <a:r>
                  <a:rPr lang="en-US" altLang="ko-KR" sz="2000" dirty="0" err="1">
                    <a:latin typeface="Arial Narrow" panose="020B0606020202030204" pitchFamily="34" charset="0"/>
                  </a:rPr>
                  <a:t>i-th</a:t>
                </a:r>
                <a:r>
                  <a:rPr lang="en-US" altLang="ko-KR" sz="2000" dirty="0">
                    <a:latin typeface="Arial Narrow" panose="020B0606020202030204" pitchFamily="34" charset="0"/>
                  </a:rPr>
                  <a:t> observation.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endParaRPr lang="en-US" altLang="ko-KR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9B396A-F8CE-D3C9-A825-A94EB0F1D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48" y="1314723"/>
                <a:ext cx="8045851" cy="4247317"/>
              </a:xfrm>
              <a:prstGeom prst="rect">
                <a:avLst/>
              </a:prstGeom>
              <a:blipFill>
                <a:blip r:embed="rId2"/>
                <a:stretch>
                  <a:fillRect l="-833" t="-8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7E5C51-C09B-2C1E-F0FF-A9C1214A3F4C}"/>
                  </a:ext>
                </a:extLst>
              </p:cNvPr>
              <p:cNvSpPr txBox="1"/>
              <p:nvPr/>
            </p:nvSpPr>
            <p:spPr>
              <a:xfrm>
                <a:off x="1409037" y="2053383"/>
                <a:ext cx="5517088" cy="6179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𝐵𝐶𝐸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7E5C51-C09B-2C1E-F0FF-A9C1214A3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037" y="2053383"/>
                <a:ext cx="5517088" cy="617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3DBD9F4-D6CB-10DC-825F-030329154CCC}"/>
              </a:ext>
            </a:extLst>
          </p:cNvPr>
          <p:cNvSpPr txBox="1"/>
          <p:nvPr/>
        </p:nvSpPr>
        <p:spPr>
          <a:xfrm>
            <a:off x="642938" y="4601086"/>
            <a:ext cx="7507324" cy="1286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 Narrow" panose="020B0606020202030204" pitchFamily="34" charset="0"/>
              </a:rPr>
              <a:t>Key Points: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BCE penalizes incorrect predictions based on their confidence levels.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It ensures the model learns to output probabilities that align with actual class labels.</a:t>
            </a:r>
          </a:p>
        </p:txBody>
      </p:sp>
    </p:spTree>
    <p:extLst>
      <p:ext uri="{BB962C8B-B14F-4D97-AF65-F5344CB8AC3E}">
        <p14:creationId xmlns:p14="http://schemas.microsoft.com/office/powerpoint/2010/main" val="1953482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59E5-C4DB-B5B3-7FF6-981AD39C4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6CBEF3-4E8F-8385-3D6F-17EC113535CC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C23B168-E10E-1137-BE03-1611C22A07D2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414B16-9BEB-D389-5604-536151C1CC26}"/>
              </a:ext>
            </a:extLst>
          </p:cNvPr>
          <p:cNvSpPr/>
          <p:nvPr/>
        </p:nvSpPr>
        <p:spPr>
          <a:xfrm>
            <a:off x="266700" y="205859"/>
            <a:ext cx="57214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Relationship Between </a:t>
            </a:r>
            <a:r>
              <a:rPr lang="en-US" altLang="ko-KR" sz="3200" dirty="0">
                <a:latin typeface="Arial Narrow" panose="020B0606020202030204" pitchFamily="34" charset="0"/>
              </a:rPr>
              <a:t>BCE and MLE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EC23F2-4B3E-96FF-6B17-4ABDFD8BBCED}"/>
              </a:ext>
            </a:extLst>
          </p:cNvPr>
          <p:cNvSpPr txBox="1"/>
          <p:nvPr/>
        </p:nvSpPr>
        <p:spPr>
          <a:xfrm>
            <a:off x="602848" y="1238523"/>
            <a:ext cx="8372475" cy="446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Perspective</a:t>
            </a:r>
            <a:r>
              <a:rPr lang="en-US" altLang="ko-KR" sz="2000" dirty="0">
                <a:latin typeface="Arial Narrow" panose="020B0606020202030204" pitchFamily="34" charset="0"/>
              </a:rPr>
              <a:t>: Logistic regression is a probabilistic model, finding the set of parameters </a:t>
            </a:r>
            <a:r>
              <a:rPr lang="ko-KR" altLang="en-US" sz="2000" dirty="0">
                <a:latin typeface="Arial Narrow" panose="020B0606020202030204" pitchFamily="34" charset="0"/>
              </a:rPr>
              <a:t>𝛽</a:t>
            </a:r>
            <a:r>
              <a:rPr lang="en-US" altLang="ko-KR" sz="2000" dirty="0">
                <a:latin typeface="Arial Narrow" panose="020B0606020202030204" pitchFamily="34" charset="0"/>
              </a:rPr>
              <a:t> that maximizes the likelihood of the observed labels given the features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Likelihood function: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Connection to BCE: </a:t>
            </a:r>
            <a:r>
              <a:rPr lang="en-US" altLang="ko-KR" sz="2000" dirty="0">
                <a:latin typeface="Arial Narrow" panose="020B0606020202030204" pitchFamily="34" charset="0"/>
              </a:rPr>
              <a:t>Maximizing the log-likelihood is equivalent to minimizing the BCE. This connects logistic regression to a probabilistic framework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l-GR" altLang="ko-KR" sz="2000" dirty="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10F495-E7B2-59DA-AF44-6C6C05088BCE}"/>
                  </a:ext>
                </a:extLst>
              </p:cNvPr>
              <p:cNvSpPr txBox="1"/>
              <p:nvPr/>
            </p:nvSpPr>
            <p:spPr>
              <a:xfrm>
                <a:off x="3224586" y="2972340"/>
                <a:ext cx="3128998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ko-KR" altLang="en-US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10F495-E7B2-59DA-AF44-6C6C05088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586" y="2972340"/>
                <a:ext cx="3128998" cy="8402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423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99318-DE60-669D-2EF0-D07190AEC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2BE5551-A682-F1A1-5400-625688679FC1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4CB4DBE-C510-9EE5-3C34-525F31E00DB9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2D1BD7-7A11-0D15-A425-BF0323A17538}"/>
              </a:ext>
            </a:extLst>
          </p:cNvPr>
          <p:cNvSpPr/>
          <p:nvPr/>
        </p:nvSpPr>
        <p:spPr>
          <a:xfrm>
            <a:off x="266700" y="205859"/>
            <a:ext cx="64043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Decision Boundary in Logistic Regression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9335CC-7617-3DA5-726B-D9BE4DA6466C}"/>
                  </a:ext>
                </a:extLst>
              </p:cNvPr>
              <p:cNvSpPr txBox="1"/>
              <p:nvPr/>
            </p:nvSpPr>
            <p:spPr>
              <a:xfrm>
                <a:off x="602848" y="1238523"/>
                <a:ext cx="8213492" cy="5254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latin typeface="Arial Narrow" panose="020B0606020202030204" pitchFamily="34" charset="0"/>
                  </a:rPr>
                  <a:t>Decision boundary:</a:t>
                </a:r>
                <a:r>
                  <a:rPr lang="en-US" altLang="ko-KR" sz="2000" dirty="0">
                    <a:latin typeface="Arial Narrow" panose="020B0606020202030204" pitchFamily="34" charset="0"/>
                  </a:rPr>
                  <a:t> T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he threshold at which the model classifies an observation into one of the two classes. By default, it occurs where the sigmoid function output equals 0.5: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/>
                  <a:t>Probabilistic Interpretation</a:t>
                </a:r>
                <a:r>
                  <a:rPr lang="en-US" altLang="ko-KR" sz="2000" b="1" dirty="0">
                    <a:latin typeface="Arial Narrow" panose="020B0606020202030204" pitchFamily="34" charset="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altLang="ko-KR" sz="2000" dirty="0">
                    <a:latin typeface="Arial Narrow" panose="020B0606020202030204" pitchFamily="34" charset="0"/>
                  </a:rPr>
                  <a:t>, classify as y = 1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sz="2000" dirty="0">
                    <a:latin typeface="Arial Narrow" panose="020B0606020202030204" pitchFamily="34" charset="0"/>
                  </a:rPr>
                  <a:t>, classify as y = 0</a:t>
                </a:r>
                <a:endParaRPr lang="ko-KR" altLang="en-US" sz="2000" dirty="0">
                  <a:latin typeface="Arial Narrow" panose="020B0606020202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ko-KR" altLang="en-US" sz="2000" dirty="0">
                  <a:latin typeface="Arial Narrow" panose="020B0606020202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l-GR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100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100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1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9335CC-7617-3DA5-726B-D9BE4DA64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48" y="1238523"/>
                <a:ext cx="8213492" cy="5254067"/>
              </a:xfrm>
              <a:prstGeom prst="rect">
                <a:avLst/>
              </a:prstGeom>
              <a:blipFill>
                <a:blip r:embed="rId2"/>
                <a:stretch>
                  <a:fillRect l="-668" r="-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46257B-CDB8-1FDC-9957-599DEBE847D4}"/>
                  </a:ext>
                </a:extLst>
              </p:cNvPr>
              <p:cNvSpPr txBox="1"/>
              <p:nvPr/>
            </p:nvSpPr>
            <p:spPr>
              <a:xfrm>
                <a:off x="3468858" y="2227846"/>
                <a:ext cx="12271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)=0.5</m:t>
                      </m:r>
                    </m:oMath>
                  </m:oMathPara>
                </a14:m>
                <a:endParaRPr lang="ko-KR" altLang="en-US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46257B-CDB8-1FDC-9957-599DEBE84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858" y="2227846"/>
                <a:ext cx="1227131" cy="307777"/>
              </a:xfrm>
              <a:prstGeom prst="rect">
                <a:avLst/>
              </a:prstGeom>
              <a:blipFill>
                <a:blip r:embed="rId3"/>
                <a:stretch>
                  <a:fillRect l="-1990" r="-4975" b="-37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360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EAADC-C0A8-224E-2EE4-EAF8064A0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Neural Networks Architecture">
            <a:extLst>
              <a:ext uri="{FF2B5EF4-FFF2-40B4-BE49-F238E27FC236}">
                <a16:creationId xmlns:a16="http://schemas.microsoft.com/office/drawing/2014/main" id="{E44E3ADE-58C1-F49D-9568-70FB12A7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618" y="1341908"/>
            <a:ext cx="3310484" cy="208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185963-2B6F-9715-1739-51D8B83024AD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01135CC-CAB6-AF5C-B3B4-E10C4B5C494B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D964FE-FF3E-99F3-82EA-E0C13F271F71}"/>
              </a:ext>
            </a:extLst>
          </p:cNvPr>
          <p:cNvSpPr/>
          <p:nvPr/>
        </p:nvSpPr>
        <p:spPr>
          <a:xfrm>
            <a:off x="266700" y="205859"/>
            <a:ext cx="48269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Neural Networks (NNs): Basics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1B08A3-0FDF-3DA6-8DE8-CD44B5339F3A}"/>
              </a:ext>
            </a:extLst>
          </p:cNvPr>
          <p:cNvSpPr txBox="1"/>
          <p:nvPr/>
        </p:nvSpPr>
        <p:spPr>
          <a:xfrm>
            <a:off x="602848" y="1238523"/>
            <a:ext cx="5150252" cy="3084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Inspiration :</a:t>
            </a:r>
            <a:r>
              <a:rPr lang="en-US" altLang="ko-KR" sz="2000" dirty="0">
                <a:latin typeface="Arial Narrow" panose="020B0606020202030204" pitchFamily="34" charset="0"/>
              </a:rPr>
              <a:t> Neural networks are modeled after the behavior of biological neurons in the human brain, mimicking their ability to process and learn from inputs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Arial Narrow" panose="020B06060202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A549E-A503-5D6E-8EE8-1A94B7114787}"/>
              </a:ext>
            </a:extLst>
          </p:cNvPr>
          <p:cNvSpPr txBox="1"/>
          <p:nvPr/>
        </p:nvSpPr>
        <p:spPr>
          <a:xfrm>
            <a:off x="602848" y="3430487"/>
            <a:ext cx="7801850" cy="2804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Structure: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 Narrow" panose="020B0606020202030204" pitchFamily="34" charset="0"/>
              </a:rPr>
              <a:t>Neural networks consist of: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Input Layer:</a:t>
            </a:r>
            <a:r>
              <a:rPr lang="en-US" altLang="ko-KR" sz="2000" dirty="0">
                <a:latin typeface="Arial Narrow" panose="020B0606020202030204" pitchFamily="34" charset="0"/>
              </a:rPr>
              <a:t> Takes in raw data as input features.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Hidden Layers:</a:t>
            </a:r>
            <a:r>
              <a:rPr lang="en-US" altLang="ko-KR" sz="2000" dirty="0">
                <a:latin typeface="Arial Narrow" panose="020B0606020202030204" pitchFamily="34" charset="0"/>
              </a:rPr>
              <a:t> Perform computations and extract patterns from the data using neurons.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Output Layer:</a:t>
            </a:r>
            <a:r>
              <a:rPr lang="en-US" altLang="ko-KR" sz="2000" dirty="0">
                <a:latin typeface="Arial Narrow" panose="020B0606020202030204" pitchFamily="34" charset="0"/>
              </a:rPr>
              <a:t> Produces the final prediction or classification result.</a:t>
            </a:r>
          </a:p>
        </p:txBody>
      </p:sp>
    </p:spTree>
    <p:extLst>
      <p:ext uri="{BB962C8B-B14F-4D97-AF65-F5344CB8AC3E}">
        <p14:creationId xmlns:p14="http://schemas.microsoft.com/office/powerpoint/2010/main" val="2017432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F3DE1-6443-B15E-6CDF-46798EFBB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BDAD35D-9046-1D98-A406-A6B802CB59A9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CA44D73-C0DC-3B6C-35A6-25C157B194FC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9F017B-3433-5D5C-A68D-2B8548DFC5B2}"/>
              </a:ext>
            </a:extLst>
          </p:cNvPr>
          <p:cNvSpPr/>
          <p:nvPr/>
        </p:nvSpPr>
        <p:spPr>
          <a:xfrm>
            <a:off x="266700" y="205859"/>
            <a:ext cx="4979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Computation of a Single Neuron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B80124-ED27-F642-999F-072A4DEDDA34}"/>
                  </a:ext>
                </a:extLst>
              </p:cNvPr>
              <p:cNvSpPr txBox="1"/>
              <p:nvPr/>
            </p:nvSpPr>
            <p:spPr>
              <a:xfrm>
                <a:off x="602848" y="1238523"/>
                <a:ext cx="7425714" cy="3853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A single neuron computes its output using the following formula: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r>
                  <a:rPr lang="en-US" altLang="ko-KR" sz="2000" dirty="0">
                    <a:latin typeface="Arial Narrow" panose="020B0606020202030204" pitchFamily="34" charset="0"/>
                  </a:rPr>
                  <a:t>Where: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z: The weighted sum of inputs plus bias.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latin typeface="Arial Narrow" panose="020B0606020202030204" pitchFamily="34" charset="0"/>
                  </a:rPr>
                  <a:t>​: Weights assigned to each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Arial Narrow" panose="020B0606020202030204" pitchFamily="34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latin typeface="Arial Narrow" panose="020B0606020202030204" pitchFamily="34" charset="0"/>
                  </a:rPr>
                  <a:t>​: Bias term to shift the activation function.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1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B80124-ED27-F642-999F-072A4DED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48" y="1238523"/>
                <a:ext cx="7425714" cy="3853684"/>
              </a:xfrm>
              <a:prstGeom prst="rect">
                <a:avLst/>
              </a:prstGeom>
              <a:blipFill>
                <a:blip r:embed="rId2"/>
                <a:stretch>
                  <a:fillRect l="-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68A2CB-F98D-6ECB-265E-8178F34D5C20}"/>
                  </a:ext>
                </a:extLst>
              </p:cNvPr>
              <p:cNvSpPr txBox="1"/>
              <p:nvPr/>
            </p:nvSpPr>
            <p:spPr>
              <a:xfrm>
                <a:off x="1992119" y="1836091"/>
                <a:ext cx="29080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68A2CB-F98D-6ECB-265E-8178F34D5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119" y="1836091"/>
                <a:ext cx="2908040" cy="307777"/>
              </a:xfrm>
              <a:prstGeom prst="rect">
                <a:avLst/>
              </a:prstGeom>
              <a:blipFill>
                <a:blip r:embed="rId3"/>
                <a:stretch>
                  <a:fillRect l="-839" r="-1677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0C667F-E72C-F304-0DEC-AE51BCBDAED1}"/>
                  </a:ext>
                </a:extLst>
              </p:cNvPr>
              <p:cNvSpPr txBox="1"/>
              <p:nvPr/>
            </p:nvSpPr>
            <p:spPr>
              <a:xfrm>
                <a:off x="1598578" y="4413274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8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Arial Narrow" panose="020B0606020202030204" pitchFamily="34" charset="0"/>
                  </a:rPr>
                  <a:t> (e.g., Sigmoid, ReLU, Tanh, etc.)</a:t>
                </a:r>
                <a:endParaRPr lang="ko-KR" altLang="en-US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0C667F-E72C-F304-0DEC-AE51BCBDA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578" y="4413274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960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881BE-37A8-73DD-5D1F-CB017ABF8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B586A99-07A3-21C7-8464-BFA5F14E6577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81F7730-D9A1-88B4-696B-B124710F0EE7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962B44-7122-DB0E-199C-97FCC531477D}"/>
              </a:ext>
            </a:extLst>
          </p:cNvPr>
          <p:cNvSpPr/>
          <p:nvPr/>
        </p:nvSpPr>
        <p:spPr>
          <a:xfrm>
            <a:off x="266700" y="205859"/>
            <a:ext cx="4979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Parameters in Neural Networks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682C41-1EFF-6575-294F-58209084A5CB}"/>
              </a:ext>
            </a:extLst>
          </p:cNvPr>
          <p:cNvSpPr txBox="1"/>
          <p:nvPr/>
        </p:nvSpPr>
        <p:spPr>
          <a:xfrm>
            <a:off x="607980" y="1264952"/>
            <a:ext cx="7850220" cy="377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Definition: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Parameters include </a:t>
            </a:r>
            <a:r>
              <a:rPr lang="en-US" altLang="ko-KR" b="1" dirty="0">
                <a:latin typeface="Arial Narrow" panose="020B0606020202030204" pitchFamily="34" charset="0"/>
              </a:rPr>
              <a:t>weights (w)</a:t>
            </a:r>
            <a:r>
              <a:rPr lang="en-US" altLang="ko-KR" dirty="0">
                <a:latin typeface="Arial Narrow" panose="020B0606020202030204" pitchFamily="34" charset="0"/>
              </a:rPr>
              <a:t> and </a:t>
            </a:r>
            <a:r>
              <a:rPr lang="en-US" altLang="ko-KR" b="1" dirty="0">
                <a:latin typeface="Arial Narrow" panose="020B0606020202030204" pitchFamily="34" charset="0"/>
              </a:rPr>
              <a:t>biases (b)</a:t>
            </a:r>
            <a:r>
              <a:rPr lang="en-US" altLang="ko-KR" dirty="0">
                <a:latin typeface="Arial Narrow" panose="020B0606020202030204" pitchFamily="34" charset="0"/>
              </a:rPr>
              <a:t>, which are learned during training to minimize the error.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Complexity and Challenges: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As the network deepens (more layers) or widens (more neurons), the number of parameters increases significantly.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Large numbers of parameters increase the risk of </a:t>
            </a:r>
            <a:r>
              <a:rPr lang="en-US" altLang="ko-KR" b="1" dirty="0">
                <a:latin typeface="Arial Narrow" panose="020B0606020202030204" pitchFamily="34" charset="0"/>
              </a:rPr>
              <a:t>overfitting</a:t>
            </a:r>
            <a:r>
              <a:rPr lang="en-US" altLang="ko-KR" dirty="0">
                <a:latin typeface="Arial Narrow" panose="020B0606020202030204" pitchFamily="34" charset="0"/>
              </a:rPr>
              <a:t>, where the model performs well on training data but poorly on unseen data.</a:t>
            </a:r>
          </a:p>
        </p:txBody>
      </p:sp>
    </p:spTree>
    <p:extLst>
      <p:ext uri="{BB962C8B-B14F-4D97-AF65-F5344CB8AC3E}">
        <p14:creationId xmlns:p14="http://schemas.microsoft.com/office/powerpoint/2010/main" val="2748508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2A6FD-04D4-36D1-A319-9A65BC0B4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CA4EA9E-2FF7-2E9F-87FD-47E83484FCA9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DF2C394-DAFD-9FF9-8B23-2A078A824944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2AB698-D14F-1641-0C86-61783CEE883E}"/>
              </a:ext>
            </a:extLst>
          </p:cNvPr>
          <p:cNvSpPr/>
          <p:nvPr/>
        </p:nvSpPr>
        <p:spPr>
          <a:xfrm>
            <a:off x="266700" y="205859"/>
            <a:ext cx="5540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Feedforward (Forward Propagation)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6526F-4DD7-3AAB-9F2A-BE1F66E2A844}"/>
              </a:ext>
            </a:extLst>
          </p:cNvPr>
          <p:cNvSpPr txBox="1"/>
          <p:nvPr/>
        </p:nvSpPr>
        <p:spPr>
          <a:xfrm>
            <a:off x="607980" y="1264952"/>
            <a:ext cx="7850220" cy="3371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Mechanism:</a:t>
            </a:r>
            <a:br>
              <a:rPr lang="en-US" altLang="ko-KR" dirty="0">
                <a:latin typeface="Arial Narrow" panose="020B0606020202030204" pitchFamily="34" charset="0"/>
              </a:rPr>
            </a:br>
            <a:r>
              <a:rPr lang="en-US" altLang="ko-KR" dirty="0">
                <a:latin typeface="Arial Narrow" panose="020B0606020202030204" pitchFamily="34" charset="0"/>
              </a:rPr>
              <a:t>In feedforward propagation, inputs are passed sequentially through the layers of the neural network, and each layer computes: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 Narrow" panose="020B0606020202030204" pitchFamily="34" charset="0"/>
              </a:rPr>
              <a:t>	Where </a:t>
            </a:r>
            <a:r>
              <a:rPr lang="en-US" altLang="ko-KR" i="1" dirty="0">
                <a:latin typeface="Arial Narrow" panose="020B0606020202030204" pitchFamily="34" charset="0"/>
              </a:rPr>
              <a:t>l</a:t>
            </a:r>
            <a:r>
              <a:rPr lang="en-US" altLang="ko-KR" dirty="0">
                <a:latin typeface="Arial Narrow" panose="020B0606020202030204" pitchFamily="34" charset="0"/>
              </a:rPr>
              <a:t> denotes the layer index, </a:t>
            </a:r>
            <a:r>
              <a:rPr lang="en-US" altLang="ko-KR" i="1" dirty="0">
                <a:latin typeface="Arial Narrow" panose="020B0606020202030204" pitchFamily="34" charset="0"/>
              </a:rPr>
              <a:t>A</a:t>
            </a:r>
            <a:r>
              <a:rPr lang="en-US" altLang="ko-KR" dirty="0">
                <a:latin typeface="Arial Narrow" panose="020B0606020202030204" pitchFamily="34" charset="0"/>
              </a:rPr>
              <a:t> represents activations, </a:t>
            </a:r>
            <a:r>
              <a:rPr lang="en-US" altLang="ko-KR" i="1" dirty="0">
                <a:latin typeface="Arial Narrow" panose="020B0606020202030204" pitchFamily="34" charset="0"/>
              </a:rPr>
              <a:t>W</a:t>
            </a:r>
            <a:r>
              <a:rPr lang="en-US" altLang="ko-KR" dirty="0">
                <a:latin typeface="Arial Narrow" panose="020B0606020202030204" pitchFamily="34" charset="0"/>
              </a:rPr>
              <a:t> weights, and </a:t>
            </a:r>
            <a:r>
              <a:rPr lang="en-US" altLang="ko-KR" i="1" dirty="0">
                <a:latin typeface="Arial Narrow" panose="020B0606020202030204" pitchFamily="34" charset="0"/>
              </a:rPr>
              <a:t>b</a:t>
            </a:r>
            <a:r>
              <a:rPr lang="en-US" altLang="ko-KR" dirty="0">
                <a:latin typeface="Arial Narrow" panose="020B0606020202030204" pitchFamily="34" charset="0"/>
              </a:rPr>
              <a:t> biases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Purpose:</a:t>
            </a:r>
            <a:br>
              <a:rPr lang="en-US" altLang="ko-KR" dirty="0">
                <a:latin typeface="Arial Narrow" panose="020B0606020202030204" pitchFamily="34" charset="0"/>
              </a:rPr>
            </a:br>
            <a:r>
              <a:rPr lang="en-US" altLang="ko-KR" dirty="0">
                <a:latin typeface="Arial Narrow" panose="020B0606020202030204" pitchFamily="34" charset="0"/>
              </a:rPr>
              <a:t>To calculate the final output of the network and generate 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AD40B9-374B-9064-5DB2-2FD0BDA8A541}"/>
                  </a:ext>
                </a:extLst>
              </p:cNvPr>
              <p:cNvSpPr txBox="1"/>
              <p:nvPr/>
            </p:nvSpPr>
            <p:spPr>
              <a:xfrm>
                <a:off x="1862417" y="2585281"/>
                <a:ext cx="4503541" cy="320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and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0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AD40B9-374B-9064-5DB2-2FD0BDA8A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417" y="2585281"/>
                <a:ext cx="4503541" cy="320985"/>
              </a:xfrm>
              <a:prstGeom prst="rect">
                <a:avLst/>
              </a:prstGeom>
              <a:blipFill>
                <a:blip r:embed="rId2"/>
                <a:stretch>
                  <a:fillRect l="-1491" t="-18868" r="-813" b="-490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655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A6477-6656-6495-35EF-FDF15136C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982444D-2DCE-0BA1-5331-67DD0904616E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0BC0FCF-2118-F074-8A17-0B7DAC1CCC30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A0476A-33FF-F8A6-CE9F-CAFC795AFBB0}"/>
              </a:ext>
            </a:extLst>
          </p:cNvPr>
          <p:cNvSpPr/>
          <p:nvPr/>
        </p:nvSpPr>
        <p:spPr>
          <a:xfrm>
            <a:off x="266700" y="205859"/>
            <a:ext cx="26359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000" dirty="0">
                <a:latin typeface="Arial Narrow" panose="020B0606020202030204" pitchFamily="34" charset="0"/>
                <a:cs typeface="Times New Roman" panose="02020603050405020304" pitchFamily="18" charset="0"/>
              </a:rPr>
              <a:t>Table of Contents</a:t>
            </a:r>
            <a:endParaRPr lang="ko-KR" altLang="en-US" sz="3000" dirty="0"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6CF3E-06B3-CC9A-393C-96178BFF5C40}"/>
              </a:ext>
            </a:extLst>
          </p:cNvPr>
          <p:cNvSpPr txBox="1"/>
          <p:nvPr/>
        </p:nvSpPr>
        <p:spPr>
          <a:xfrm>
            <a:off x="472787" y="1231933"/>
            <a:ext cx="8375650" cy="366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dirty="0">
                <a:latin typeface="Arial Narrow" panose="020B0606020202030204" pitchFamily="34" charset="0"/>
              </a:rPr>
              <a:t>Overview of Deep Learning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dirty="0">
                <a:latin typeface="Arial Narrow" panose="020B0606020202030204" pitchFamily="34" charset="0"/>
              </a:rPr>
              <a:t>Fundamental Theories and Concepts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dirty="0">
                <a:latin typeface="Arial Narrow" panose="020B0606020202030204" pitchFamily="34" charset="0"/>
              </a:rPr>
              <a:t>Core Elements of Deep Learning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dirty="0">
                <a:latin typeface="Arial Narrow" panose="020B0606020202030204" pitchFamily="34" charset="0"/>
              </a:rPr>
              <a:t>Further Details for Stable Deep Learning Training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2400" dirty="0">
                <a:latin typeface="Arial Narrow" panose="020B0606020202030204" pitchFamily="34" charset="0"/>
              </a:rPr>
              <a:t>Exercise 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205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617C5-44D1-4106-3FA1-470912C69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65C7575-3C28-C6DF-E869-ED7FED48164E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2C246DE-2A77-A5C7-430C-BC2E9C2C319F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090642-1E0A-F95C-4ED3-6ED7184515EE}"/>
              </a:ext>
            </a:extLst>
          </p:cNvPr>
          <p:cNvSpPr/>
          <p:nvPr/>
        </p:nvSpPr>
        <p:spPr>
          <a:xfrm>
            <a:off x="266700" y="205859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Backpropagation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08E09-C1E0-CE56-2631-0C4A7D1917CB}"/>
              </a:ext>
            </a:extLst>
          </p:cNvPr>
          <p:cNvSpPr txBox="1"/>
          <p:nvPr/>
        </p:nvSpPr>
        <p:spPr>
          <a:xfrm>
            <a:off x="603522" y="1257762"/>
            <a:ext cx="8196768" cy="5025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Definition:</a:t>
            </a:r>
            <a:br>
              <a:rPr lang="en-US" altLang="ko-KR" dirty="0">
                <a:latin typeface="Arial Narrow" panose="020B0606020202030204" pitchFamily="34" charset="0"/>
              </a:rPr>
            </a:br>
            <a:r>
              <a:rPr lang="en-US" altLang="ko-KR" dirty="0">
                <a:latin typeface="Arial Narrow" panose="020B0606020202030204" pitchFamily="34" charset="0"/>
              </a:rPr>
              <a:t>Backpropagation is an optimization algorithm that updates the parameters (</a:t>
            </a:r>
            <a:r>
              <a:rPr lang="en-US" altLang="ko-KR" i="1" dirty="0">
                <a:latin typeface="Arial Narrow" panose="020B0606020202030204" pitchFamily="34" charset="0"/>
              </a:rPr>
              <a:t>w, b</a:t>
            </a:r>
            <a:r>
              <a:rPr lang="en-US" altLang="ko-KR" dirty="0">
                <a:latin typeface="Arial Narrow" panose="020B0606020202030204" pitchFamily="34" charset="0"/>
              </a:rPr>
              <a:t>) of the network using the error at the output.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Process: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Gradients of the cost function are calculated with respect to the parameters using </a:t>
            </a:r>
            <a:r>
              <a:rPr lang="en-US" altLang="ko-KR" b="1" dirty="0">
                <a:latin typeface="Arial Narrow" panose="020B0606020202030204" pitchFamily="34" charset="0"/>
              </a:rPr>
              <a:t>differentiation</a:t>
            </a:r>
            <a:r>
              <a:rPr lang="en-US" altLang="ko-KR" dirty="0">
                <a:latin typeface="Arial Narrow" panose="020B060602020203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These gradients measure how much each parameter contributes to the error.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Significance:</a:t>
            </a:r>
            <a:br>
              <a:rPr lang="en-US" altLang="ko-KR" dirty="0">
                <a:latin typeface="Arial Narrow" panose="020B0606020202030204" pitchFamily="34" charset="0"/>
              </a:rPr>
            </a:br>
            <a:r>
              <a:rPr lang="en-US" altLang="ko-KR" dirty="0">
                <a:latin typeface="Arial Narrow" panose="020B0606020202030204" pitchFamily="34" charset="0"/>
              </a:rPr>
              <a:t>Backpropagation ensures the network learns effectively by adjusting weights and biases in the direction that minimizes the error.</a:t>
            </a:r>
          </a:p>
        </p:txBody>
      </p:sp>
    </p:spTree>
    <p:extLst>
      <p:ext uri="{BB962C8B-B14F-4D97-AF65-F5344CB8AC3E}">
        <p14:creationId xmlns:p14="http://schemas.microsoft.com/office/powerpoint/2010/main" val="2649513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5E9D2-CFE8-12AD-D20F-9F059B8E2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BC6ABCE-8A6E-94B9-30EB-729D5FDF5650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2579B23-3A2B-2781-A80C-E0CB66552B25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173470-95A4-8DFF-BC1F-C350FBF02710}"/>
              </a:ext>
            </a:extLst>
          </p:cNvPr>
          <p:cNvSpPr/>
          <p:nvPr/>
        </p:nvSpPr>
        <p:spPr>
          <a:xfrm>
            <a:off x="266700" y="205859"/>
            <a:ext cx="44358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Concept of Backpropagation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875E57-B319-4BE0-4741-544B606496C6}"/>
                  </a:ext>
                </a:extLst>
              </p:cNvPr>
              <p:cNvSpPr txBox="1"/>
              <p:nvPr/>
            </p:nvSpPr>
            <p:spPr>
              <a:xfrm>
                <a:off x="603522" y="1257762"/>
                <a:ext cx="8256394" cy="52674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The backpropagation process follows these steps:</a:t>
                </a: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ko-KR" b="1" dirty="0">
                    <a:latin typeface="Arial Narrow" panose="020B0606020202030204" pitchFamily="34" charset="0"/>
                  </a:rPr>
                  <a:t>Forward Propagation: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Compute predictions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Arial Narrow" panose="020B0606020202030204" pitchFamily="34" charset="0"/>
                  </a:rPr>
                  <a:t>).</a:t>
                </a:r>
                <a:endParaRPr lang="en-US" altLang="ko-KR" b="1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ko-KR" b="1" dirty="0">
                    <a:latin typeface="Arial Narrow" panose="020B0606020202030204" pitchFamily="34" charset="0"/>
                  </a:rPr>
                  <a:t>Cost Calculation: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Calculate the error between predictions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Arial Narrow" panose="020B0606020202030204" pitchFamily="34" charset="0"/>
                  </a:rPr>
                  <a:t>​) and true labels (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>
                    <a:latin typeface="Arial Narrow" panose="020B0606020202030204" pitchFamily="34" charset="0"/>
                  </a:rPr>
                  <a:t>).</a:t>
                </a: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ko-KR" b="1" dirty="0">
                    <a:latin typeface="Arial Narrow" panose="020B0606020202030204" pitchFamily="34" charset="0"/>
                  </a:rPr>
                  <a:t>Gradient Calculation: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Use the chain rule to compute gradients of the cost function with respect to each parameter.</a:t>
                </a: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ko-KR" b="1" dirty="0">
                    <a:latin typeface="Arial Narrow" panose="020B0606020202030204" pitchFamily="34" charset="0"/>
                  </a:rPr>
                  <a:t>Weight Update: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Update parameters using the gradients and an </a:t>
                </a:r>
                <a:r>
                  <a:rPr lang="en-US" altLang="ko-KR" b="1" dirty="0">
                    <a:latin typeface="Arial Narrow" panose="020B0606020202030204" pitchFamily="34" charset="0"/>
                  </a:rPr>
                  <a:t>optimizer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 (e.g., Gradient Descent)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ko-KR" dirty="0">
                    <a:latin typeface="Arial Narrow" panose="020B0606020202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latin typeface="Arial Narrow" panose="020B0606020202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Arial Narrow" panose="020B0606020202030204" pitchFamily="34" charset="0"/>
                  </a:rPr>
                  <a:t>is the learning rate.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875E57-B319-4BE0-4741-544B60649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22" y="1257762"/>
                <a:ext cx="8256394" cy="5267468"/>
              </a:xfrm>
              <a:prstGeom prst="rect">
                <a:avLst/>
              </a:prstGeom>
              <a:blipFill>
                <a:blip r:embed="rId2"/>
                <a:stretch>
                  <a:fillRect l="-739" b="-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61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E1C62-D70F-F0A5-5052-635C20992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A15E66E-94CE-64B8-1477-B708AC70FF87}"/>
              </a:ext>
            </a:extLst>
          </p:cNvPr>
          <p:cNvSpPr/>
          <p:nvPr/>
        </p:nvSpPr>
        <p:spPr>
          <a:xfrm>
            <a:off x="457200" y="1795893"/>
            <a:ext cx="8432501" cy="817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Chapter 3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CB60C58-BAEE-DCDF-A201-FC8ED2C3CF7C}"/>
              </a:ext>
            </a:extLst>
          </p:cNvPr>
          <p:cNvCxnSpPr/>
          <p:nvPr/>
        </p:nvCxnSpPr>
        <p:spPr>
          <a:xfrm>
            <a:off x="457200" y="3476625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BA50AF1-011B-6540-13ED-3AE8F8D96B6D}"/>
              </a:ext>
            </a:extLst>
          </p:cNvPr>
          <p:cNvCxnSpPr/>
          <p:nvPr/>
        </p:nvCxnSpPr>
        <p:spPr>
          <a:xfrm>
            <a:off x="3352800" y="3571875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268416-7F6E-6DC1-C6ED-42564705C7D5}"/>
              </a:ext>
            </a:extLst>
          </p:cNvPr>
          <p:cNvSpPr txBox="1"/>
          <p:nvPr/>
        </p:nvSpPr>
        <p:spPr>
          <a:xfrm>
            <a:off x="1478132" y="4435077"/>
            <a:ext cx="61033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Core Elements of Deep Learning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63841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5BB7F-ED43-5214-FDAB-5614CE522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9849D8F-733A-49B3-B6E9-1372226B65C4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C3FB0A9-28E2-83E8-00CF-FF200A4C469C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53A19-17E4-4F12-063D-8342DFD9154C}"/>
              </a:ext>
            </a:extLst>
          </p:cNvPr>
          <p:cNvSpPr/>
          <p:nvPr/>
        </p:nvSpPr>
        <p:spPr>
          <a:xfrm>
            <a:off x="266700" y="205859"/>
            <a:ext cx="48445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What Are Activation Functions?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9CE63-6BE7-20E4-7EBC-2138904EE787}"/>
              </a:ext>
            </a:extLst>
          </p:cNvPr>
          <p:cNvSpPr txBox="1"/>
          <p:nvPr/>
        </p:nvSpPr>
        <p:spPr>
          <a:xfrm>
            <a:off x="603522" y="1257762"/>
            <a:ext cx="8256394" cy="387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Purpose</a:t>
            </a:r>
            <a:r>
              <a:rPr lang="en-US" altLang="ko-KR" b="1" dirty="0">
                <a:latin typeface="Arial Narrow" panose="020B0606020202030204" pitchFamily="34" charset="0"/>
              </a:rPr>
              <a:t>:</a:t>
            </a:r>
            <a:br>
              <a:rPr lang="en-US" altLang="ko-KR" dirty="0">
                <a:latin typeface="Arial Narrow" panose="020B0606020202030204" pitchFamily="34" charset="0"/>
              </a:rPr>
            </a:br>
            <a:r>
              <a:rPr lang="en-US" altLang="ko-KR" dirty="0">
                <a:latin typeface="Arial Narrow" panose="020B0606020202030204" pitchFamily="34" charset="0"/>
              </a:rPr>
              <a:t>Activation functions introduce non-linearity into neural networks, enabling them to learn complex patterns and relationships.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Types of Activation Functions:</a:t>
            </a:r>
            <a:endParaRPr lang="en-US" altLang="ko-KR" sz="2000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Sigmoid:</a:t>
            </a:r>
            <a:r>
              <a:rPr lang="en-US" altLang="ko-KR" dirty="0">
                <a:latin typeface="Arial Narrow" panose="020B0606020202030204" pitchFamily="34" charset="0"/>
              </a:rPr>
              <a:t> Maps values to a range of (0, 1).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Tanh:</a:t>
            </a:r>
            <a:r>
              <a:rPr lang="en-US" altLang="ko-KR" dirty="0">
                <a:latin typeface="Arial Narrow" panose="020B0606020202030204" pitchFamily="34" charset="0"/>
              </a:rPr>
              <a:t> Maps values to a range of (-1, 1).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ReLU (Rectified Linear Unit):</a:t>
            </a:r>
            <a:r>
              <a:rPr lang="en-US" altLang="ko-KR" dirty="0">
                <a:latin typeface="Arial Narrow" panose="020B0606020202030204" pitchFamily="34" charset="0"/>
              </a:rPr>
              <a:t> Outputs max⁡(0,x).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Leaky ReLU:</a:t>
            </a:r>
            <a:r>
              <a:rPr lang="en-US" altLang="ko-KR" dirty="0">
                <a:latin typeface="Arial Narrow" panose="020B0606020202030204" pitchFamily="34" charset="0"/>
              </a:rPr>
              <a:t> Similar to ReLU but allows small negative outputs</a:t>
            </a:r>
          </a:p>
        </p:txBody>
      </p:sp>
    </p:spTree>
    <p:extLst>
      <p:ext uri="{BB962C8B-B14F-4D97-AF65-F5344CB8AC3E}">
        <p14:creationId xmlns:p14="http://schemas.microsoft.com/office/powerpoint/2010/main" val="3535137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6883-AFBF-28E1-A027-BA6ED0A89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2C16EA9-65D3-349A-C224-9EAF7C15E708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0632CE2-D9C2-6C86-17D3-1D5C503681E4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2A4F52-0F8F-D77F-CD26-5D5A98A6A47C}"/>
              </a:ext>
            </a:extLst>
          </p:cNvPr>
          <p:cNvSpPr/>
          <p:nvPr/>
        </p:nvSpPr>
        <p:spPr>
          <a:xfrm>
            <a:off x="266700" y="205859"/>
            <a:ext cx="2787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Sigmoid Function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6193A7-1B58-C382-3680-0897C7472C36}"/>
                  </a:ext>
                </a:extLst>
              </p:cNvPr>
              <p:cNvSpPr txBox="1"/>
              <p:nvPr/>
            </p:nvSpPr>
            <p:spPr>
              <a:xfrm>
                <a:off x="603522" y="1257762"/>
                <a:ext cx="8256394" cy="4593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Formula: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Output Range: (0, 1)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Advantages: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Provides a probabilistic interpretation of outputs.	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Useful for binary classification tasks in the output layer.</a:t>
                </a: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Disadvantages: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Gradient Vanishing Problem: Small gradients for large or small inputs slow down learning in deep networks.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6193A7-1B58-C382-3680-0897C7472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22" y="1257762"/>
                <a:ext cx="8256394" cy="4593630"/>
              </a:xfrm>
              <a:prstGeom prst="rect">
                <a:avLst/>
              </a:prstGeom>
              <a:blipFill>
                <a:blip r:embed="rId2"/>
                <a:stretch>
                  <a:fillRect l="-665" b="-1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igmoid function - Wikipedia">
            <a:extLst>
              <a:ext uri="{FF2B5EF4-FFF2-40B4-BE49-F238E27FC236}">
                <a16:creationId xmlns:a16="http://schemas.microsoft.com/office/drawing/2014/main" id="{80160B57-4EC4-A53E-1D13-FE6CE5F03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218" y="1413452"/>
            <a:ext cx="2517482" cy="167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456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C5C11-B420-D48A-9E06-9C7F17320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6AE483F-B736-F357-B6A5-E4260A5E06C6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D9C55FE-0673-438F-984E-096CCF176701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1EA5CA-19F8-7D53-AE88-51C0E957C7A7}"/>
              </a:ext>
            </a:extLst>
          </p:cNvPr>
          <p:cNvSpPr/>
          <p:nvPr/>
        </p:nvSpPr>
        <p:spPr>
          <a:xfrm>
            <a:off x="266700" y="205859"/>
            <a:ext cx="5427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Tanh Function (Hyperbolic tangent)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EBB249-16CF-A93D-B37E-CD42A2D8A30A}"/>
                  </a:ext>
                </a:extLst>
              </p:cNvPr>
              <p:cNvSpPr txBox="1"/>
              <p:nvPr/>
            </p:nvSpPr>
            <p:spPr>
              <a:xfrm>
                <a:off x="603522" y="1257762"/>
                <a:ext cx="8256394" cy="4192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Formula: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Output Range: (-1, 1)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Advantages: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Centered around 0, offering better stability and faster convergence compared to Sigmoid.</a:t>
                </a: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Disadvantages: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Suffers from the gradient vanishing problem in deep networks.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EBB249-16CF-A93D-B37E-CD42A2D8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22" y="1257762"/>
                <a:ext cx="8256394" cy="4192494"/>
              </a:xfrm>
              <a:prstGeom prst="rect">
                <a:avLst/>
              </a:prstGeom>
              <a:blipFill>
                <a:blip r:embed="rId2"/>
                <a:stretch>
                  <a:fillRect l="-665" b="-14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Tanh Activation Function — The Science of Machine Learning &amp; AI">
            <a:extLst>
              <a:ext uri="{FF2B5EF4-FFF2-40B4-BE49-F238E27FC236}">
                <a16:creationId xmlns:a16="http://schemas.microsoft.com/office/drawing/2014/main" id="{C66967C9-4C59-0511-0E71-039F8661F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695" y="1506703"/>
            <a:ext cx="2296046" cy="152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726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9610B-C6A1-F25A-F96B-302900B4B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FD60E8E-13BF-0928-4F43-DE3835F26AFB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510CA81-F5F2-BE64-0A4C-C30714CC2251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226356-0DAC-DCC5-20F3-E2EF9127C519}"/>
              </a:ext>
            </a:extLst>
          </p:cNvPr>
          <p:cNvSpPr/>
          <p:nvPr/>
        </p:nvSpPr>
        <p:spPr>
          <a:xfrm>
            <a:off x="266700" y="205859"/>
            <a:ext cx="57839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ReLU (Rectified Linear Unit) Function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982FAE-73A7-7FD0-E6FF-61D860A5EDAE}"/>
                  </a:ext>
                </a:extLst>
              </p:cNvPr>
              <p:cNvSpPr txBox="1"/>
              <p:nvPr/>
            </p:nvSpPr>
            <p:spPr>
              <a:xfrm>
                <a:off x="603522" y="1257762"/>
                <a:ext cx="8256394" cy="4733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Formula: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Output Range: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𝑅𝑒𝐿𝑈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Advantages: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Computational simplicity and efficiency.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Mitigates the gradient vanishing problem by allowing gradients to flow through positive values.</a:t>
                </a: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 Narrow" panose="020B0606020202030204" pitchFamily="34" charset="0"/>
                  </a:rPr>
                  <a:t>Disadvantages: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Risk of "dead neurons" when weights and biases push outputs to remain in the negative region, producing zero gradients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982FAE-73A7-7FD0-E6FF-61D860A5E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22" y="1257762"/>
                <a:ext cx="8256394" cy="4733540"/>
              </a:xfrm>
              <a:prstGeom prst="rect">
                <a:avLst/>
              </a:prstGeom>
              <a:blipFill>
                <a:blip r:embed="rId2"/>
                <a:stretch>
                  <a:fillRect l="-665" b="-1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코드로 이해하는 딥러닝 12] - ReLU(Rectified Linear Unit)">
            <a:extLst>
              <a:ext uri="{FF2B5EF4-FFF2-40B4-BE49-F238E27FC236}">
                <a16:creationId xmlns:a16="http://schemas.microsoft.com/office/drawing/2014/main" id="{6EF740F1-6DF9-2362-87EE-910C3C6F6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812" y="1506703"/>
            <a:ext cx="2302930" cy="179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818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93E91-C44C-BACC-1D91-BE0F1B5BF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96F5033-2247-056E-FADF-BF65BDBA2E4F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4EB4E50-9019-78CC-F9E0-BEE12FEABCB5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23D11F-4890-1AA9-7E6B-F8AF00C153AB}"/>
              </a:ext>
            </a:extLst>
          </p:cNvPr>
          <p:cNvSpPr/>
          <p:nvPr/>
        </p:nvSpPr>
        <p:spPr>
          <a:xfrm>
            <a:off x="266700" y="205859"/>
            <a:ext cx="46978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Choosing Activation Functions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3ED46FEA-7D9E-DDE3-2B77-30F731A007C2}"/>
              </a:ext>
            </a:extLst>
          </p:cNvPr>
          <p:cNvSpPr txBox="1"/>
          <p:nvPr/>
        </p:nvSpPr>
        <p:spPr>
          <a:xfrm>
            <a:off x="608990" y="1280106"/>
            <a:ext cx="7231504" cy="41949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Output Layer: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For </a:t>
            </a:r>
            <a:r>
              <a:rPr lang="en-US" altLang="ko-KR" b="1" dirty="0">
                <a:latin typeface="Arial Narrow" panose="020B0606020202030204" pitchFamily="34" charset="0"/>
              </a:rPr>
              <a:t>binary classification:</a:t>
            </a:r>
            <a:r>
              <a:rPr lang="en-US" altLang="ko-KR" dirty="0">
                <a:latin typeface="Arial Narrow" panose="020B0606020202030204" pitchFamily="34" charset="0"/>
              </a:rPr>
              <a:t> Use Sigmoid.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For </a:t>
            </a:r>
            <a:r>
              <a:rPr lang="en-US" altLang="ko-KR" b="1" dirty="0">
                <a:latin typeface="Arial Narrow" panose="020B0606020202030204" pitchFamily="34" charset="0"/>
              </a:rPr>
              <a:t>multi-class classification:</a:t>
            </a:r>
            <a:r>
              <a:rPr lang="en-US" altLang="ko-KR" dirty="0">
                <a:latin typeface="Arial Narrow" panose="020B0606020202030204" pitchFamily="34" charset="0"/>
              </a:rPr>
              <a:t> Use </a:t>
            </a:r>
            <a:r>
              <a:rPr lang="en-US" altLang="ko-KR" dirty="0" err="1">
                <a:latin typeface="Arial Narrow" panose="020B0606020202030204" pitchFamily="34" charset="0"/>
              </a:rPr>
              <a:t>Softmax</a:t>
            </a:r>
            <a:r>
              <a:rPr lang="en-US" altLang="ko-KR" dirty="0">
                <a:latin typeface="Arial Narrow" panose="020B060602020203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Hidden Layers: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ReLU is the most commonly used activation function due to its efficiency and performance.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Smaller Models: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Tanh or Sigmoid may still be used in some cases for smaller networks.</a:t>
            </a:r>
          </a:p>
        </p:txBody>
      </p:sp>
    </p:spTree>
    <p:extLst>
      <p:ext uri="{BB962C8B-B14F-4D97-AF65-F5344CB8AC3E}">
        <p14:creationId xmlns:p14="http://schemas.microsoft.com/office/powerpoint/2010/main" val="1165391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4A35-320A-3B28-E69E-DADBCC73B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6F41D2-A16D-B945-C8D2-FAE94842657F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048FBB5-FDB7-C026-2212-8DB4719633B6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69559C-F89A-7040-541F-CDA42C9960C6}"/>
              </a:ext>
            </a:extLst>
          </p:cNvPr>
          <p:cNvSpPr/>
          <p:nvPr/>
        </p:nvSpPr>
        <p:spPr>
          <a:xfrm>
            <a:off x="266700" y="205859"/>
            <a:ext cx="46978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Why Regularization is Needed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FBCE860E-96AC-D69B-B3C4-00329E179F11}"/>
              </a:ext>
            </a:extLst>
          </p:cNvPr>
          <p:cNvSpPr txBox="1"/>
          <p:nvPr/>
        </p:nvSpPr>
        <p:spPr>
          <a:xfrm>
            <a:off x="608989" y="1280106"/>
            <a:ext cx="7335265" cy="44719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Overfitting Problem</a:t>
            </a:r>
            <a:r>
              <a:rPr lang="en-US" altLang="ko-KR" dirty="0">
                <a:latin typeface="Arial Narrow" panose="020B060602020203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The model achieves high accuracy on training data but performs poorly on new, unseen data.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</p:txBody>
      </p:sp>
      <p:pic>
        <p:nvPicPr>
          <p:cNvPr id="1026" name="Picture 2" descr="과적합(Overfitting) 방지 | kite_mo">
            <a:extLst>
              <a:ext uri="{FF2B5EF4-FFF2-40B4-BE49-F238E27FC236}">
                <a16:creationId xmlns:a16="http://schemas.microsoft.com/office/drawing/2014/main" id="{4E05B97D-16FD-DAB2-07F4-2F57B720D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640" y="2915494"/>
            <a:ext cx="6186791" cy="215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885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52029-1A74-043D-133F-C7DC6FB50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000EEF2-5729-DC39-1D7C-D612E8B233A0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E8F7DBB-A5BD-7081-AA75-05D8C2DF154D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117DF0-D6FC-B921-09AF-D9A5EDA18791}"/>
              </a:ext>
            </a:extLst>
          </p:cNvPr>
          <p:cNvSpPr/>
          <p:nvPr/>
        </p:nvSpPr>
        <p:spPr>
          <a:xfrm>
            <a:off x="266700" y="205859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Causes of Overfitting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681C7677-BF90-A5FD-054F-92C74F906514}"/>
              </a:ext>
            </a:extLst>
          </p:cNvPr>
          <p:cNvSpPr txBox="1"/>
          <p:nvPr/>
        </p:nvSpPr>
        <p:spPr>
          <a:xfrm>
            <a:off x="608989" y="1280106"/>
            <a:ext cx="7730857" cy="35947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Excessive Model Complexity:</a:t>
            </a:r>
            <a:br>
              <a:rPr lang="en-US" altLang="ko-KR" sz="2000" dirty="0">
                <a:latin typeface="Arial Narrow" panose="020B0606020202030204" pitchFamily="34" charset="0"/>
              </a:rPr>
            </a:br>
            <a:r>
              <a:rPr lang="en-US" altLang="ko-KR" dirty="0">
                <a:latin typeface="Arial Narrow" panose="020B0606020202030204" pitchFamily="34" charset="0"/>
              </a:rPr>
              <a:t>Too many parameters relative to the amount of training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Insufficient Training Data:</a:t>
            </a:r>
            <a:br>
              <a:rPr lang="en-US" altLang="ko-KR" sz="2000" dirty="0">
                <a:latin typeface="Arial Narrow" panose="020B0606020202030204" pitchFamily="34" charset="0"/>
              </a:rPr>
            </a:br>
            <a:r>
              <a:rPr lang="en-US" altLang="ko-KR" dirty="0">
                <a:latin typeface="Arial Narrow" panose="020B0606020202030204" pitchFamily="34" charset="0"/>
              </a:rPr>
              <a:t>Limited or imbalanced datasets make it hard for the model to generalize.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Over-adaptation to Specific Patterns:</a:t>
            </a:r>
            <a:br>
              <a:rPr lang="en-US" altLang="ko-KR" sz="2000" dirty="0">
                <a:latin typeface="Arial Narrow" panose="020B0606020202030204" pitchFamily="34" charset="0"/>
              </a:rPr>
            </a:br>
            <a:r>
              <a:rPr lang="en-US" altLang="ko-KR" dirty="0">
                <a:latin typeface="Arial Narrow" panose="020B0606020202030204" pitchFamily="34" charset="0"/>
              </a:rPr>
              <a:t>The model learns noise or anomalies in the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423109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800DC-236D-6ED6-9149-A54ACB24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E8DB5B-2FCF-5545-B838-49A255EA9424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258E03-971F-5045-CAAD-C65BEE4A8FB8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48A88F-B55C-C276-064B-EDDA023939B0}"/>
              </a:ext>
            </a:extLst>
          </p:cNvPr>
          <p:cNvSpPr/>
          <p:nvPr/>
        </p:nvSpPr>
        <p:spPr>
          <a:xfrm>
            <a:off x="266700" y="205859"/>
            <a:ext cx="296747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000" dirty="0">
                <a:latin typeface="Arial Narrow" panose="020B0606020202030204" pitchFamily="34" charset="0"/>
                <a:cs typeface="Times New Roman" panose="02020603050405020304" pitchFamily="18" charset="0"/>
              </a:rPr>
              <a:t>Learning Objectives</a:t>
            </a:r>
            <a:endParaRPr lang="ko-KR" altLang="en-US" sz="3000" dirty="0"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268A82-A27D-0544-F2B0-3A79783E5416}"/>
              </a:ext>
            </a:extLst>
          </p:cNvPr>
          <p:cNvSpPr txBox="1"/>
          <p:nvPr/>
        </p:nvSpPr>
        <p:spPr>
          <a:xfrm>
            <a:off x="472786" y="1231933"/>
            <a:ext cx="8671213" cy="334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400" dirty="0">
                <a:latin typeface="Arial Narrow" panose="020B0606020202030204" pitchFamily="34" charset="0"/>
              </a:rPr>
              <a:t>Understand the </a:t>
            </a:r>
            <a:r>
              <a:rPr lang="en-US" altLang="ko-KR" sz="2400" b="1" dirty="0">
                <a:latin typeface="Arial Narrow" panose="020B0606020202030204" pitchFamily="34" charset="0"/>
              </a:rPr>
              <a:t>basic terms and concepts </a:t>
            </a:r>
            <a:r>
              <a:rPr lang="en-US" altLang="ko-KR" sz="2400" dirty="0">
                <a:latin typeface="Arial Narrow" panose="020B0606020202030204" pitchFamily="34" charset="0"/>
              </a:rPr>
              <a:t>of deep learning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400" dirty="0">
                <a:latin typeface="Arial Narrow" panose="020B0606020202030204" pitchFamily="34" charset="0"/>
              </a:rPr>
              <a:t>Comprehend the principles of </a:t>
            </a:r>
            <a:r>
              <a:rPr lang="en-US" altLang="ko-KR" sz="2400" b="1" dirty="0">
                <a:latin typeface="Arial Narrow" panose="020B0606020202030204" pitchFamily="34" charset="0"/>
              </a:rPr>
              <a:t>linear regression</a:t>
            </a:r>
            <a:r>
              <a:rPr lang="en-US" altLang="ko-KR" sz="2400" dirty="0">
                <a:latin typeface="Arial Narrow" panose="020B0606020202030204" pitchFamily="34" charset="0"/>
              </a:rPr>
              <a:t>, </a:t>
            </a:r>
            <a:r>
              <a:rPr lang="en-US" altLang="ko-KR" sz="2400" b="1" dirty="0">
                <a:latin typeface="Arial Narrow" panose="020B0606020202030204" pitchFamily="34" charset="0"/>
              </a:rPr>
              <a:t>logistic regression</a:t>
            </a:r>
            <a:r>
              <a:rPr lang="en-US" altLang="ko-KR" sz="2400" dirty="0">
                <a:latin typeface="Arial Narrow" panose="020B0606020202030204" pitchFamily="34" charset="0"/>
              </a:rPr>
              <a:t>, and </a:t>
            </a:r>
            <a:r>
              <a:rPr lang="en-US" altLang="ko-KR" sz="2400" b="1" dirty="0">
                <a:latin typeface="Arial Narrow" panose="020B0606020202030204" pitchFamily="34" charset="0"/>
              </a:rPr>
              <a:t>neural networks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400" dirty="0">
                <a:latin typeface="Arial Narrow" panose="020B0606020202030204" pitchFamily="34" charset="0"/>
              </a:rPr>
              <a:t>Grasp core elements such as </a:t>
            </a:r>
            <a:r>
              <a:rPr lang="en-US" altLang="ko-KR" sz="2400" b="1" dirty="0">
                <a:latin typeface="Arial Narrow" panose="020B0606020202030204" pitchFamily="34" charset="0"/>
              </a:rPr>
              <a:t>MLE</a:t>
            </a:r>
            <a:r>
              <a:rPr lang="en-US" altLang="ko-KR" sz="2400" dirty="0">
                <a:latin typeface="Arial Narrow" panose="020B0606020202030204" pitchFamily="34" charset="0"/>
              </a:rPr>
              <a:t>, </a:t>
            </a:r>
            <a:r>
              <a:rPr lang="en-US" altLang="ko-KR" sz="2400" b="1" dirty="0">
                <a:latin typeface="Arial Narrow" panose="020B0606020202030204" pitchFamily="34" charset="0"/>
              </a:rPr>
              <a:t>cost functions</a:t>
            </a:r>
            <a:r>
              <a:rPr lang="en-US" altLang="ko-KR" sz="2400" dirty="0">
                <a:latin typeface="Arial Narrow" panose="020B0606020202030204" pitchFamily="34" charset="0"/>
              </a:rPr>
              <a:t>, and </a:t>
            </a:r>
            <a:r>
              <a:rPr lang="en-US" altLang="ko-KR" sz="2400" b="1" dirty="0">
                <a:latin typeface="Arial Narrow" panose="020B0606020202030204" pitchFamily="34" charset="0"/>
              </a:rPr>
              <a:t>regularization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400" dirty="0">
                <a:latin typeface="Arial Narrow" panose="020B0606020202030204" pitchFamily="34" charset="0"/>
              </a:rPr>
              <a:t>Explore techniques to prevent </a:t>
            </a:r>
            <a:r>
              <a:rPr lang="en-US" altLang="ko-KR" sz="2400" b="1" dirty="0">
                <a:latin typeface="Arial Narrow" panose="020B0606020202030204" pitchFamily="34" charset="0"/>
              </a:rPr>
              <a:t>overfitting</a:t>
            </a:r>
            <a:r>
              <a:rPr lang="en-US" altLang="ko-KR" sz="2400" dirty="0">
                <a:latin typeface="Arial Narrow" panose="020B0606020202030204" pitchFamily="34" charset="0"/>
              </a:rPr>
              <a:t> and workflow for designing deep learning models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164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011B0-1C39-BDD8-A120-3D4D249ED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F57AF47-4B2D-604B-7D04-C11F50D26EB2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788F5D1-7D7E-528D-2A28-AAEDA063EB2E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D4366E-B3C5-3539-5164-5B6C8864684B}"/>
              </a:ext>
            </a:extLst>
          </p:cNvPr>
          <p:cNvSpPr/>
          <p:nvPr/>
        </p:nvSpPr>
        <p:spPr>
          <a:xfrm>
            <a:off x="266700" y="205859"/>
            <a:ext cx="57070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Identifying and Preventing Overfitting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FA370831-9FAD-4CB8-7658-00A7C64157D3}"/>
              </a:ext>
            </a:extLst>
          </p:cNvPr>
          <p:cNvSpPr txBox="1"/>
          <p:nvPr/>
        </p:nvSpPr>
        <p:spPr>
          <a:xfrm>
            <a:off x="608990" y="1280106"/>
            <a:ext cx="7691946" cy="51182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Identifying Overfitting: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Training Loss:</a:t>
            </a:r>
            <a:r>
              <a:rPr lang="en-US" altLang="ko-KR" dirty="0">
                <a:latin typeface="Arial Narrow" panose="020B0606020202030204" pitchFamily="34" charset="0"/>
              </a:rPr>
              <a:t> Continues to decrease.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Validation Loss:</a:t>
            </a:r>
            <a:r>
              <a:rPr lang="en-US" altLang="ko-KR" dirty="0">
                <a:latin typeface="Arial Narrow" panose="020B0606020202030204" pitchFamily="34" charset="0"/>
              </a:rPr>
              <a:t> Starts to increase after a certain point.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Solution</a:t>
            </a:r>
            <a:r>
              <a:rPr lang="en-US" altLang="ko-KR" dirty="0">
                <a:latin typeface="Arial Narrow" panose="020B060602020203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Regularization helps control model complexity by constraining parameter values, preventing overfitting.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BADD9B-57FC-23E4-D467-A9A8A4DAD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947" y="2662594"/>
            <a:ext cx="3595299" cy="269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64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80C7-8BA9-721E-7039-600937B8E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70A79ED-AC01-8844-B98B-D25EF0E78240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B9933A4-378D-5CDF-7E9A-55B5DB31060E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6BA339-3A83-07AB-20D2-7D8E84CF93B1}"/>
              </a:ext>
            </a:extLst>
          </p:cNvPr>
          <p:cNvSpPr/>
          <p:nvPr/>
        </p:nvSpPr>
        <p:spPr>
          <a:xfrm>
            <a:off x="266700" y="205859"/>
            <a:ext cx="40254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L1 Regularization (Lasso)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18D48ED0-B047-C39C-29F1-CEBED4F31A21}"/>
              </a:ext>
            </a:extLst>
          </p:cNvPr>
          <p:cNvSpPr txBox="1"/>
          <p:nvPr/>
        </p:nvSpPr>
        <p:spPr>
          <a:xfrm>
            <a:off x="608990" y="1280106"/>
            <a:ext cx="5830721" cy="29484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Cost Function: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Key Feature: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Drives some weights to become exactly zero, effectively performing </a:t>
            </a:r>
            <a:r>
              <a:rPr lang="en-US" altLang="ko-KR" b="1" dirty="0">
                <a:latin typeface="Arial Narrow" panose="020B0606020202030204" pitchFamily="34" charset="0"/>
              </a:rPr>
              <a:t>feature selection</a:t>
            </a:r>
            <a:r>
              <a:rPr lang="en-US" altLang="ko-KR" dirty="0">
                <a:latin typeface="Arial Narrow" panose="020B0606020202030204" pitchFamily="34" charset="0"/>
              </a:rPr>
              <a:t> and promoting sparsity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8A0E3A-9A86-740B-DA79-925C974F1953}"/>
                  </a:ext>
                </a:extLst>
              </p:cNvPr>
              <p:cNvSpPr txBox="1"/>
              <p:nvPr/>
            </p:nvSpPr>
            <p:spPr>
              <a:xfrm>
                <a:off x="2143328" y="1656313"/>
                <a:ext cx="4572000" cy="763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800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8A0E3A-9A86-740B-DA79-925C974F1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328" y="1656313"/>
                <a:ext cx="4572000" cy="763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Regularization Techniques: Ridge, Lasso and Elastic Net | by Tavishi |  Medium">
            <a:extLst>
              <a:ext uri="{FF2B5EF4-FFF2-40B4-BE49-F238E27FC236}">
                <a16:creationId xmlns:a16="http://schemas.microsoft.com/office/drawing/2014/main" id="{CC22E8DE-E1B5-720B-8DC5-E6A7061D20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7" r="33670" b="27300"/>
          <a:stretch/>
        </p:blipFill>
        <p:spPr bwMode="auto">
          <a:xfrm>
            <a:off x="6492200" y="1519414"/>
            <a:ext cx="2042810" cy="225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287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96F4F-444B-C8D2-48D3-F85810293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gularization Techniques: Ridge, Lasso and Elastic Net | by Tavishi |  Medium">
            <a:extLst>
              <a:ext uri="{FF2B5EF4-FFF2-40B4-BE49-F238E27FC236}">
                <a16:creationId xmlns:a16="http://schemas.microsoft.com/office/drawing/2014/main" id="{243ABA92-1FC9-9C78-9EBC-F7FC71F2C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58" b="24442"/>
          <a:stretch/>
        </p:blipFill>
        <p:spPr bwMode="auto">
          <a:xfrm>
            <a:off x="6407285" y="1519414"/>
            <a:ext cx="2178996" cy="235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A69636-0EA0-E83B-AF71-A7D45A22CF21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1907BB5-8179-9283-6B17-0AFEB11CEF23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C25F64-6F4C-FA17-F3CC-615EC0C0C0FB}"/>
              </a:ext>
            </a:extLst>
          </p:cNvPr>
          <p:cNvSpPr/>
          <p:nvPr/>
        </p:nvSpPr>
        <p:spPr>
          <a:xfrm>
            <a:off x="266700" y="205859"/>
            <a:ext cx="4007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L2 Regularization (Ridge)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05EC291-FD0D-0D96-A98B-C14F237608D5}"/>
              </a:ext>
            </a:extLst>
          </p:cNvPr>
          <p:cNvSpPr txBox="1"/>
          <p:nvPr/>
        </p:nvSpPr>
        <p:spPr>
          <a:xfrm>
            <a:off x="608990" y="1280106"/>
            <a:ext cx="6391682" cy="25329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Cost Function: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Key Feature: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Penalizes large weights without reducing them to zero.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Produces smooth weight distributions, improving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DEB690-71BA-3010-180E-C16843EBB2C4}"/>
                  </a:ext>
                </a:extLst>
              </p:cNvPr>
              <p:cNvSpPr txBox="1"/>
              <p:nvPr/>
            </p:nvSpPr>
            <p:spPr>
              <a:xfrm>
                <a:off x="2143328" y="1656313"/>
                <a:ext cx="4572000" cy="763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800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DEB690-71BA-3010-180E-C16843EB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328" y="1656313"/>
                <a:ext cx="4572000" cy="763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172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A6209-5473-FC75-2B45-9755ECDE8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CA9B48B-BF99-710E-F7D9-7523B8F3AE89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F7ED2B9-C1FD-4E7E-CE57-9DE98E29D436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91CEE7-833C-5D59-BDC8-B5908EDE5814}"/>
              </a:ext>
            </a:extLst>
          </p:cNvPr>
          <p:cNvSpPr/>
          <p:nvPr/>
        </p:nvSpPr>
        <p:spPr>
          <a:xfrm>
            <a:off x="266700" y="205859"/>
            <a:ext cx="37994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L1 vs. L2 Regularization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F9BE41B-37BE-65E4-2FCD-7B4BB75A3897}"/>
              </a:ext>
            </a:extLst>
          </p:cNvPr>
          <p:cNvSpPr txBox="1"/>
          <p:nvPr/>
        </p:nvSpPr>
        <p:spPr>
          <a:xfrm>
            <a:off x="608990" y="1280106"/>
            <a:ext cx="6391682" cy="29484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L1 Regularization: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Promotes sparsity by driving some weights to zero.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Useful for feature selection.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L2 Regularization: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Regularizes all weights by penalizing large values.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Results in smoother and more stable models.</a:t>
            </a:r>
          </a:p>
        </p:txBody>
      </p:sp>
    </p:spTree>
    <p:extLst>
      <p:ext uri="{BB962C8B-B14F-4D97-AF65-F5344CB8AC3E}">
        <p14:creationId xmlns:p14="http://schemas.microsoft.com/office/powerpoint/2010/main" val="3534949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C5D54-2E4F-8C9A-43BE-0B74713D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845C311-D77F-BDDC-5F9E-8D7E332DDFA3}"/>
              </a:ext>
            </a:extLst>
          </p:cNvPr>
          <p:cNvSpPr/>
          <p:nvPr/>
        </p:nvSpPr>
        <p:spPr>
          <a:xfrm>
            <a:off x="457200" y="1795893"/>
            <a:ext cx="8432501" cy="817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Chapter 4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3E68514-6B28-AB54-24D6-452A4EE40E4E}"/>
              </a:ext>
            </a:extLst>
          </p:cNvPr>
          <p:cNvCxnSpPr/>
          <p:nvPr/>
        </p:nvCxnSpPr>
        <p:spPr>
          <a:xfrm>
            <a:off x="457200" y="3476625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FF01FC7-CA05-0F12-6559-3FD7F75840B5}"/>
              </a:ext>
            </a:extLst>
          </p:cNvPr>
          <p:cNvCxnSpPr/>
          <p:nvPr/>
        </p:nvCxnSpPr>
        <p:spPr>
          <a:xfrm>
            <a:off x="3352800" y="3571875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738ED9F-27C9-2787-3572-D42A4D151FD3}"/>
              </a:ext>
            </a:extLst>
          </p:cNvPr>
          <p:cNvSpPr txBox="1"/>
          <p:nvPr/>
        </p:nvSpPr>
        <p:spPr>
          <a:xfrm>
            <a:off x="1090192" y="4435077"/>
            <a:ext cx="71665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Further Details for Stable Deep Learning Training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83625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7E39E-0212-8062-07F8-636B05CDF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908081-C350-464D-8D0D-47D37EFB6613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E665FBA-895A-7E9D-D0AB-D29226801591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1CBEB0-8277-0E6E-B6CA-D2116C4A8712}"/>
              </a:ext>
            </a:extLst>
          </p:cNvPr>
          <p:cNvSpPr/>
          <p:nvPr/>
        </p:nvSpPr>
        <p:spPr>
          <a:xfrm>
            <a:off x="266700" y="205859"/>
            <a:ext cx="5311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Further Regularization Techniques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E3D7A26C-9F9C-502E-98BC-04BA41AB26F7}"/>
              </a:ext>
            </a:extLst>
          </p:cNvPr>
          <p:cNvSpPr txBox="1"/>
          <p:nvPr/>
        </p:nvSpPr>
        <p:spPr>
          <a:xfrm>
            <a:off x="608989" y="1280106"/>
            <a:ext cx="8385853" cy="29484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Regularization Techniques</a:t>
            </a:r>
            <a:r>
              <a:rPr lang="en-US" altLang="ko-KR" dirty="0">
                <a:latin typeface="Arial Narrow" panose="020B060602020203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L1 and L2 Regularization: Penalize large parameter values to reduce complexity (already explained in Chapter 3).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These methods are widely used in diverse statistical and machine learning models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Dropout: Randomly drops neurons during training to prevent over-dependency.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Data Augmentation: Expands the dataset size through transformations.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Early Stopping: Halts training when validation loss no longer improves.</a:t>
            </a:r>
          </a:p>
        </p:txBody>
      </p:sp>
    </p:spTree>
    <p:extLst>
      <p:ext uri="{BB962C8B-B14F-4D97-AF65-F5344CB8AC3E}">
        <p14:creationId xmlns:p14="http://schemas.microsoft.com/office/powerpoint/2010/main" val="1279250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21F6B-0128-3AC9-B9C2-DBADF0C77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ropout | NLP with Deep Learning">
            <a:extLst>
              <a:ext uri="{FF2B5EF4-FFF2-40B4-BE49-F238E27FC236}">
                <a16:creationId xmlns:a16="http://schemas.microsoft.com/office/drawing/2014/main" id="{36DEF903-460F-0517-F543-6D18A92BC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292" y="4766714"/>
            <a:ext cx="3555858" cy="196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2940A92-9001-F26F-1963-ADB92F82FD71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015243E-7E18-8A74-8FD2-9C8D10D8F496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304294-5A16-E60C-50DE-5E7D74BB0071}"/>
              </a:ext>
            </a:extLst>
          </p:cNvPr>
          <p:cNvSpPr/>
          <p:nvPr/>
        </p:nvSpPr>
        <p:spPr>
          <a:xfrm>
            <a:off x="266700" y="205859"/>
            <a:ext cx="13837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Dropout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22231610-EFB9-91D2-155C-E92A5DF2DA01}"/>
              </a:ext>
            </a:extLst>
          </p:cNvPr>
          <p:cNvSpPr txBox="1"/>
          <p:nvPr/>
        </p:nvSpPr>
        <p:spPr>
          <a:xfrm>
            <a:off x="602504" y="1260651"/>
            <a:ext cx="8385853" cy="3917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Definition</a:t>
            </a:r>
            <a:r>
              <a:rPr lang="en-US" altLang="ko-KR" b="1" dirty="0">
                <a:latin typeface="Arial Narrow" panose="020B0606020202030204" pitchFamily="34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Dropout randomly deactivates a fraction of neurons during each training iteration.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Effect on Model</a:t>
            </a:r>
            <a:r>
              <a:rPr lang="en-US" altLang="ko-KR" b="1" dirty="0">
                <a:latin typeface="Arial Narrow" panose="020B0606020202030204" pitchFamily="34" charset="0"/>
              </a:rPr>
              <a:t>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Encourages the network to learn robust features rather than co-adapted patterns.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Reduces the risk of overfitting.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Implementation</a:t>
            </a:r>
            <a:r>
              <a:rPr lang="en-US" altLang="ko-KR" b="1" dirty="0">
                <a:latin typeface="Arial Narrow" panose="020B0606020202030204" pitchFamily="34" charset="0"/>
              </a:rPr>
              <a:t>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Commonly used in hidden layers with a specified dropout rate (e.g., 20-50%).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Disabled during inference to utilize the full network capacity.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246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D2FD-A301-CA65-D8EA-C815C4B77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4E1A2FD-D9E3-6317-3262-F4581F359493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17A471-2CFA-D38A-6D93-6FA372103F9B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D85EB-892D-AFDD-FC05-898BFE0A9288}"/>
              </a:ext>
            </a:extLst>
          </p:cNvPr>
          <p:cNvSpPr/>
          <p:nvPr/>
        </p:nvSpPr>
        <p:spPr>
          <a:xfrm>
            <a:off x="266700" y="205859"/>
            <a:ext cx="30500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Data Augmentation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3DC23-BCF5-13AC-3D5A-5C70C18BC629}"/>
              </a:ext>
            </a:extLst>
          </p:cNvPr>
          <p:cNvSpPr txBox="1"/>
          <p:nvPr/>
        </p:nvSpPr>
        <p:spPr>
          <a:xfrm>
            <a:off x="596020" y="1260651"/>
            <a:ext cx="7743828" cy="51644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Definition</a:t>
            </a:r>
            <a:r>
              <a:rPr lang="en-US" altLang="ko-KR" b="1" dirty="0">
                <a:latin typeface="Arial Narrow" panose="020B060602020203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Data augmentation artificially increases the size and diversity of the dataset by applying transformations.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Examples</a:t>
            </a:r>
            <a:r>
              <a:rPr lang="en-US" altLang="ko-KR" b="1" dirty="0">
                <a:latin typeface="Arial Narrow" panose="020B0606020202030204" pitchFamily="34" charset="0"/>
              </a:rPr>
              <a:t>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Images: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Rotation, cropping, flipping, noise addition, color adjustments.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Text: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Synonym replacement, back-translation, random word insertions.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Benefits</a:t>
            </a:r>
            <a:r>
              <a:rPr lang="en-US" altLang="ko-KR" b="1" dirty="0">
                <a:latin typeface="Arial Narrow" panose="020B0606020202030204" pitchFamily="34" charset="0"/>
              </a:rPr>
              <a:t>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Reduces overfitting by exposing the model to diverse patterns.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Particularly useful for small datasets.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231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394A5-FFA4-6BAD-C420-256A4B3FD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arly stopping: training is stopped as soon as the performance on the... |  Download Scientific Diagram">
            <a:extLst>
              <a:ext uri="{FF2B5EF4-FFF2-40B4-BE49-F238E27FC236}">
                <a16:creationId xmlns:a16="http://schemas.microsoft.com/office/drawing/2014/main" id="{9B737390-591A-C758-866C-BB59E545C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592" y="4886280"/>
            <a:ext cx="3107783" cy="175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CC67B1D-930C-A9DA-CC2D-44EC145E6E99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E57219E-FAD9-B06D-5CF9-69492FA57D10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90A6DE-82DB-B7F5-7516-BD0061757AEF}"/>
              </a:ext>
            </a:extLst>
          </p:cNvPr>
          <p:cNvSpPr/>
          <p:nvPr/>
        </p:nvSpPr>
        <p:spPr>
          <a:xfrm>
            <a:off x="266700" y="205859"/>
            <a:ext cx="2375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Early Stopping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B593CB-2740-9192-E48D-02F15E289760}"/>
              </a:ext>
            </a:extLst>
          </p:cNvPr>
          <p:cNvSpPr txBox="1"/>
          <p:nvPr/>
        </p:nvSpPr>
        <p:spPr>
          <a:xfrm>
            <a:off x="596019" y="1260651"/>
            <a:ext cx="7789223" cy="43334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Definition</a:t>
            </a:r>
            <a:r>
              <a:rPr lang="en-US" altLang="ko-KR" b="1" dirty="0">
                <a:latin typeface="Arial Narrow" panose="020B060602020203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Early stopping halts training when the validation performance (loss or accuracy) no longer improves.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Advantages</a:t>
            </a:r>
            <a:r>
              <a:rPr lang="en-US" altLang="ko-KR" b="1" dirty="0">
                <a:latin typeface="Arial Narrow" panose="020B0606020202030204" pitchFamily="34" charset="0"/>
              </a:rPr>
              <a:t>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Prevents overfitting caused by excessive training.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Saves computational resources by avoiding unnecessary epochs.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Best Practices</a:t>
            </a:r>
            <a:r>
              <a:rPr lang="en-US" altLang="ko-KR" b="1" dirty="0">
                <a:latin typeface="Arial Narrow" panose="020B0606020202030204" pitchFamily="34" charset="0"/>
              </a:rPr>
              <a:t>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Monitor the validation metric and stop after a patience period (e.g., 5 epochs without improvement).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178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72F34-330E-C30A-E173-F8ACDF01E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78A1D7-7B88-CE51-7BD9-15C068D6F7B0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E4CC04D-732E-E38E-ED1F-6AFC3634E9AA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788B71-7E92-C16E-76C6-DCB682D8523F}"/>
              </a:ext>
            </a:extLst>
          </p:cNvPr>
          <p:cNvSpPr/>
          <p:nvPr/>
        </p:nvSpPr>
        <p:spPr>
          <a:xfrm>
            <a:off x="266700" y="205859"/>
            <a:ext cx="7127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Workflow for Designing Deep Learning Models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5D602-61C3-1365-43D1-972B608CA820}"/>
              </a:ext>
            </a:extLst>
          </p:cNvPr>
          <p:cNvSpPr txBox="1"/>
          <p:nvPr/>
        </p:nvSpPr>
        <p:spPr>
          <a:xfrm>
            <a:off x="596019" y="1260651"/>
            <a:ext cx="7503879" cy="48412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1" dirty="0">
                <a:latin typeface="Arial Narrow" panose="020B0606020202030204" pitchFamily="34" charset="0"/>
              </a:rPr>
              <a:t>Data Preparation:</a:t>
            </a:r>
            <a:endParaRPr lang="en-US" altLang="ko-KR" sz="2000" dirty="0">
              <a:latin typeface="Arial Narrow" panose="020B0606020202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Gather and preprocess data, split into training, validation, and test sets.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1" dirty="0">
                <a:latin typeface="Arial Narrow" panose="020B0606020202030204" pitchFamily="34" charset="0"/>
              </a:rPr>
              <a:t>Model Design:</a:t>
            </a:r>
            <a:endParaRPr lang="en-US" altLang="ko-KR" sz="2000" dirty="0">
              <a:latin typeface="Arial Narrow" panose="020B0606020202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Define architecture, activation functions, and regularization techniques.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1" dirty="0">
                <a:latin typeface="Arial Narrow" panose="020B0606020202030204" pitchFamily="34" charset="0"/>
              </a:rPr>
              <a:t>Training:</a:t>
            </a:r>
            <a:endParaRPr lang="en-US" altLang="ko-KR" sz="2000" dirty="0">
              <a:latin typeface="Arial Narrow" panose="020B0606020202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Use optimizers and loss functions to train the model iteratively.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1" dirty="0">
                <a:latin typeface="Arial Narrow" panose="020B0606020202030204" pitchFamily="34" charset="0"/>
              </a:rPr>
              <a:t>Evaluation:</a:t>
            </a:r>
            <a:endParaRPr lang="en-US" altLang="ko-KR" sz="2000" dirty="0">
              <a:latin typeface="Arial Narrow" panose="020B0606020202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Measure performance on unseen data using appropriate metrics.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1" dirty="0">
                <a:latin typeface="Arial Narrow" panose="020B0606020202030204" pitchFamily="34" charset="0"/>
              </a:rPr>
              <a:t>Deployment:</a:t>
            </a:r>
            <a:endParaRPr lang="en-US" altLang="ko-KR" sz="2000" dirty="0">
              <a:latin typeface="Arial Narrow" panose="020B0606020202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Integrate the model into a production environment with monitoring and feedback mechanisms.</a:t>
            </a:r>
          </a:p>
        </p:txBody>
      </p:sp>
    </p:spTree>
    <p:extLst>
      <p:ext uri="{BB962C8B-B14F-4D97-AF65-F5344CB8AC3E}">
        <p14:creationId xmlns:p14="http://schemas.microsoft.com/office/powerpoint/2010/main" val="265391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9100-F75A-41B7-24C9-FEE3A145F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9E19ED9-F4B8-10EF-CBB7-96514B80095E}"/>
              </a:ext>
            </a:extLst>
          </p:cNvPr>
          <p:cNvSpPr/>
          <p:nvPr/>
        </p:nvSpPr>
        <p:spPr>
          <a:xfrm>
            <a:off x="457200" y="1795893"/>
            <a:ext cx="8432501" cy="817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Chapter 1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399927C-A70D-6D00-D4EA-1814A66A742C}"/>
              </a:ext>
            </a:extLst>
          </p:cNvPr>
          <p:cNvCxnSpPr/>
          <p:nvPr/>
        </p:nvCxnSpPr>
        <p:spPr>
          <a:xfrm>
            <a:off x="457200" y="3476625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07D6EDC-0DF1-8202-22E8-DC716AB81711}"/>
              </a:ext>
            </a:extLst>
          </p:cNvPr>
          <p:cNvCxnSpPr/>
          <p:nvPr/>
        </p:nvCxnSpPr>
        <p:spPr>
          <a:xfrm>
            <a:off x="3352800" y="3571875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490A407-389B-E4AB-D5F7-954DE3E45E09}"/>
              </a:ext>
            </a:extLst>
          </p:cNvPr>
          <p:cNvSpPr txBox="1"/>
          <p:nvPr/>
        </p:nvSpPr>
        <p:spPr>
          <a:xfrm>
            <a:off x="1478132" y="4435077"/>
            <a:ext cx="61033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Overview of Deep Learning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89530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0AFC6-95A5-171E-168E-8B562CB78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F50AC41-8948-C4C1-A595-48D77C36E1AF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F4899A0-0347-1E4E-22A6-3296CC342B99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31FFA0-633C-CDFC-6D87-D97A5BD14C3E}"/>
              </a:ext>
            </a:extLst>
          </p:cNvPr>
          <p:cNvSpPr/>
          <p:nvPr/>
        </p:nvSpPr>
        <p:spPr>
          <a:xfrm>
            <a:off x="266700" y="205859"/>
            <a:ext cx="27318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Data Preparation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9ED43-32B3-AEBD-DD89-752813204994}"/>
              </a:ext>
            </a:extLst>
          </p:cNvPr>
          <p:cNvSpPr txBox="1"/>
          <p:nvPr/>
        </p:nvSpPr>
        <p:spPr>
          <a:xfrm>
            <a:off x="596019" y="1260651"/>
            <a:ext cx="7789223" cy="35486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Steps</a:t>
            </a:r>
            <a:r>
              <a:rPr lang="en-US" altLang="ko-KR" b="1" dirty="0">
                <a:latin typeface="Arial Narrow" panose="020B0606020202030204" pitchFamily="34" charset="0"/>
              </a:rPr>
              <a:t>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Collection</a:t>
            </a:r>
            <a:r>
              <a:rPr lang="en-US" altLang="ko-KR" b="1" dirty="0">
                <a:latin typeface="Arial Narrow" panose="020B0606020202030204" pitchFamily="34" charset="0"/>
              </a:rPr>
              <a:t>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Use public datasets (e.g., ImageNet, UCI), internal data, or etc.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Preprocessing</a:t>
            </a:r>
            <a:r>
              <a:rPr lang="en-US" altLang="ko-KR" b="1" dirty="0">
                <a:latin typeface="Arial Narrow" panose="020B0606020202030204" pitchFamily="34" charset="0"/>
              </a:rPr>
              <a:t>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Handle missing values, normalize/scaling features, and encode labels.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Splitting</a:t>
            </a:r>
            <a:r>
              <a:rPr lang="en-US" altLang="ko-KR" b="1" dirty="0">
                <a:latin typeface="Arial Narrow" panose="020B0606020202030204" pitchFamily="34" charset="0"/>
              </a:rPr>
              <a:t>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Typical split: 70% training, 15% validation, 15% test.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783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D4E1A-1E3D-4843-B40E-988214B12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0632487-330E-7DB1-729C-02E88527AD86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A3543D6-B7E1-F797-8950-DBAC54AFEE75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776AE5-EF72-B2A3-F2E5-C39418B5522D}"/>
              </a:ext>
            </a:extLst>
          </p:cNvPr>
          <p:cNvSpPr/>
          <p:nvPr/>
        </p:nvSpPr>
        <p:spPr>
          <a:xfrm>
            <a:off x="266700" y="205859"/>
            <a:ext cx="22461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Model Design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FB298-7C86-1B9B-2216-4CFE4AC76D8D}"/>
              </a:ext>
            </a:extLst>
          </p:cNvPr>
          <p:cNvSpPr txBox="1"/>
          <p:nvPr/>
        </p:nvSpPr>
        <p:spPr>
          <a:xfrm>
            <a:off x="596019" y="1260651"/>
            <a:ext cx="7789223" cy="43795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Key Considerations</a:t>
            </a:r>
            <a:r>
              <a:rPr lang="en-US" altLang="ko-KR" b="1" dirty="0">
                <a:latin typeface="Arial Narrow" panose="020B0606020202030204" pitchFamily="34" charset="0"/>
              </a:rPr>
              <a:t>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Structure</a:t>
            </a:r>
            <a:r>
              <a:rPr lang="en-US" altLang="ko-KR" b="1" dirty="0">
                <a:latin typeface="Arial Narrow" panose="020B0606020202030204" pitchFamily="34" charset="0"/>
              </a:rPr>
              <a:t>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Define input layers, hidden layers, neurons, and activation functions based on problem complexity.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Hyperparameters</a:t>
            </a:r>
            <a:r>
              <a:rPr lang="en-US" altLang="ko-KR" b="1" dirty="0">
                <a:latin typeface="Arial Narrow" panose="020B0606020202030204" pitchFamily="34" charset="0"/>
              </a:rPr>
              <a:t>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Tune learning rate, batch size, and number of epochs for optimal training.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Regularization</a:t>
            </a:r>
            <a:r>
              <a:rPr lang="en-US" altLang="ko-KR" b="1" dirty="0">
                <a:latin typeface="Arial Narrow" panose="020B0606020202030204" pitchFamily="34" charset="0"/>
              </a:rPr>
              <a:t>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Integrate techniques like Dropout, Batch Normalization, or L1/L2 regularization to reduce overfitting.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6373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B59BB-D9B7-F066-46B8-E1368415E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5A5DB3F-CCC0-2E9C-5316-A1891141E8EB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7E1318D-286D-6D89-707F-7A7C2582216E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AA5E8C-3B22-6C11-4712-62F41204F806}"/>
              </a:ext>
            </a:extLst>
          </p:cNvPr>
          <p:cNvSpPr/>
          <p:nvPr/>
        </p:nvSpPr>
        <p:spPr>
          <a:xfrm>
            <a:off x="266700" y="205859"/>
            <a:ext cx="13907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Training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E226F-52B1-6DFD-2526-3CE428051433}"/>
              </a:ext>
            </a:extLst>
          </p:cNvPr>
          <p:cNvSpPr txBox="1"/>
          <p:nvPr/>
        </p:nvSpPr>
        <p:spPr>
          <a:xfrm>
            <a:off x="596019" y="1260651"/>
            <a:ext cx="7789223" cy="42872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Core Steps in Training:</a:t>
            </a:r>
            <a:endParaRPr lang="en-US" altLang="ko-KR" sz="2000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Forward propagation: Compute predictions.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Loss calculation: Measure the difference between predictions and true values.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Backpropagation: Update weights using gradients.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Essential Components:</a:t>
            </a:r>
            <a:endParaRPr lang="en-US" altLang="ko-KR" sz="2000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Loss Functions: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MSE for regression, Binary Cross-Entropy for binary classification.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Arial Narrow" panose="020B0606020202030204" pitchFamily="34" charset="0"/>
              </a:rPr>
              <a:t>Optimizers: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Modern optimizers like Adam or SGD are frequently used.</a:t>
            </a:r>
          </a:p>
        </p:txBody>
      </p:sp>
    </p:spTree>
    <p:extLst>
      <p:ext uri="{BB962C8B-B14F-4D97-AF65-F5344CB8AC3E}">
        <p14:creationId xmlns:p14="http://schemas.microsoft.com/office/powerpoint/2010/main" val="3198614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C3E81-6CF2-725D-F809-7243451B8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878A5E5-E5AC-B65C-63BA-B415A56DCED0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1ADF99-073C-5F52-B768-3321622C8965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D3BB9D-0A74-28C4-76C2-7AABBAD02FC3}"/>
              </a:ext>
            </a:extLst>
          </p:cNvPr>
          <p:cNvSpPr/>
          <p:nvPr/>
        </p:nvSpPr>
        <p:spPr>
          <a:xfrm>
            <a:off x="266700" y="205859"/>
            <a:ext cx="1758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Evaluation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1810A8-7741-95BF-3ACA-3BD10689CD94}"/>
              </a:ext>
            </a:extLst>
          </p:cNvPr>
          <p:cNvSpPr txBox="1"/>
          <p:nvPr/>
        </p:nvSpPr>
        <p:spPr>
          <a:xfrm>
            <a:off x="596019" y="1260651"/>
            <a:ext cx="7789223" cy="48874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Key Metrics:</a:t>
            </a:r>
            <a:endParaRPr lang="en-US" altLang="ko-KR" sz="2000" dirty="0">
              <a:latin typeface="Arial Narrow" panose="020B0606020202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For Regression:</a:t>
            </a:r>
            <a:endParaRPr lang="en-US" altLang="ko-KR" sz="2000" dirty="0">
              <a:latin typeface="Arial Narrow" panose="020B0606020202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Mean Squared Error (MSE), Mean Absolute Error (MAE), R².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For Classification:</a:t>
            </a:r>
            <a:endParaRPr lang="en-US" altLang="ko-KR" sz="2000" dirty="0">
              <a:latin typeface="Arial Narrow" panose="020B0606020202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Accuracy, Precision, Recall, F1-score, Area Under Curve (AUC).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Visualization Tools:</a:t>
            </a:r>
            <a:endParaRPr lang="en-US" altLang="ko-KR" sz="2000" dirty="0">
              <a:latin typeface="Arial Narrow" panose="020B0606020202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Confusion Matrix:</a:t>
            </a:r>
            <a:r>
              <a:rPr lang="en-US" altLang="ko-KR" dirty="0">
                <a:latin typeface="Arial Narrow" panose="020B0606020202030204" pitchFamily="34" charset="0"/>
              </a:rPr>
              <a:t> Detailed breakdown of classification results.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ROC Curve and AUC:</a:t>
            </a:r>
            <a:r>
              <a:rPr lang="en-US" altLang="ko-KR" sz="2000" dirty="0">
                <a:latin typeface="Arial Narrow" panose="020B0606020202030204" pitchFamily="34" charset="0"/>
              </a:rPr>
              <a:t> </a:t>
            </a:r>
            <a:r>
              <a:rPr lang="en-US" altLang="ko-KR" dirty="0">
                <a:latin typeface="Arial Narrow" panose="020B0606020202030204" pitchFamily="34" charset="0"/>
              </a:rPr>
              <a:t>Visualize and evaluate binary classification performance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057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F0BC1-65D1-AC67-1F7C-14D622012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DE32653-533C-7CEC-92A8-48F5B9E25E3D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A067AD0-22BD-84FC-660E-0B51EEAE85E6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BDF7AC-41D6-4CDC-F37F-424ED2297E59}"/>
              </a:ext>
            </a:extLst>
          </p:cNvPr>
          <p:cNvSpPr/>
          <p:nvPr/>
        </p:nvSpPr>
        <p:spPr>
          <a:xfrm>
            <a:off x="266700" y="205859"/>
            <a:ext cx="3725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Hyperparameter Tuning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F369B-3B71-4B3C-C37C-F5C34C70ECB2}"/>
              </a:ext>
            </a:extLst>
          </p:cNvPr>
          <p:cNvSpPr txBox="1"/>
          <p:nvPr/>
        </p:nvSpPr>
        <p:spPr>
          <a:xfrm>
            <a:off x="596019" y="1260651"/>
            <a:ext cx="7789223" cy="39640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Methods</a:t>
            </a:r>
            <a:r>
              <a:rPr lang="en-US" altLang="ko-KR" b="1" dirty="0">
                <a:latin typeface="Arial Narrow" panose="020B0606020202030204" pitchFamily="34" charset="0"/>
              </a:rPr>
              <a:t>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Grid Search</a:t>
            </a:r>
            <a:r>
              <a:rPr lang="en-US" altLang="ko-KR" b="1" dirty="0">
                <a:latin typeface="Arial Narrow" panose="020B0606020202030204" pitchFamily="34" charset="0"/>
              </a:rPr>
              <a:t>:</a:t>
            </a:r>
            <a:r>
              <a:rPr lang="en-US" altLang="ko-KR" dirty="0">
                <a:latin typeface="Arial Narrow" panose="020B0606020202030204" pitchFamily="34" charset="0"/>
              </a:rPr>
              <a:t> Systematically tests all combinations of predefined parameters.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Random Search</a:t>
            </a:r>
            <a:r>
              <a:rPr lang="en-US" altLang="ko-KR" b="1" dirty="0">
                <a:latin typeface="Arial Narrow" panose="020B0606020202030204" pitchFamily="34" charset="0"/>
              </a:rPr>
              <a:t>:</a:t>
            </a:r>
            <a:r>
              <a:rPr lang="en-US" altLang="ko-KR" dirty="0">
                <a:latin typeface="Arial Narrow" panose="020B0606020202030204" pitchFamily="34" charset="0"/>
              </a:rPr>
              <a:t> Samples random combinations of parameters for faster exploration.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rial Narrow" panose="020B0606020202030204" pitchFamily="34" charset="0"/>
              </a:rPr>
              <a:t>Best Practices</a:t>
            </a:r>
            <a:r>
              <a:rPr lang="en-US" altLang="ko-KR" b="1" dirty="0">
                <a:latin typeface="Arial Narrow" panose="020B0606020202030204" pitchFamily="34" charset="0"/>
              </a:rPr>
              <a:t>:</a:t>
            </a:r>
            <a:endParaRPr lang="en-US" altLang="ko-KR" dirty="0">
              <a:latin typeface="Arial Narrow" panose="020B0606020202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Use cross-validation to validate results.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Combine hyperparameter tuning with regularization and early stopping.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968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8A701-B4B8-5FC6-BE96-4D4479A4B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53D9CB6-E732-4C1D-3541-16F4C23152CC}"/>
              </a:ext>
            </a:extLst>
          </p:cNvPr>
          <p:cNvSpPr/>
          <p:nvPr/>
        </p:nvSpPr>
        <p:spPr>
          <a:xfrm>
            <a:off x="457200" y="1795893"/>
            <a:ext cx="8432501" cy="817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Chapter 5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EE32C56-828B-7A28-A97A-6F56D616A5B6}"/>
              </a:ext>
            </a:extLst>
          </p:cNvPr>
          <p:cNvCxnSpPr/>
          <p:nvPr/>
        </p:nvCxnSpPr>
        <p:spPr>
          <a:xfrm>
            <a:off x="457200" y="3476625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4936828-7489-1C01-C062-3CD65A51646D}"/>
              </a:ext>
            </a:extLst>
          </p:cNvPr>
          <p:cNvCxnSpPr/>
          <p:nvPr/>
        </p:nvCxnSpPr>
        <p:spPr>
          <a:xfrm>
            <a:off x="3352800" y="3571875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1F56121-3FB1-CAF6-F369-C1091DB0EC76}"/>
              </a:ext>
            </a:extLst>
          </p:cNvPr>
          <p:cNvSpPr txBox="1"/>
          <p:nvPr/>
        </p:nvSpPr>
        <p:spPr>
          <a:xfrm>
            <a:off x="1478132" y="4435077"/>
            <a:ext cx="61033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Exercise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894059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42D19-D9B5-0B20-2558-75A769978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212DCB2-8D0D-88C5-17D3-52D5059107D2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03F0026-539F-B451-AECA-1445B6E8D83D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EE44B9-74D9-D18E-648B-24F6F6354B4C}"/>
              </a:ext>
            </a:extLst>
          </p:cNvPr>
          <p:cNvSpPr/>
          <p:nvPr/>
        </p:nvSpPr>
        <p:spPr>
          <a:xfrm>
            <a:off x="266700" y="205859"/>
            <a:ext cx="68146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Linear Regression - Predicting House Prices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30BE12-F979-69D4-E95B-84F3601057FB}"/>
                  </a:ext>
                </a:extLst>
              </p:cNvPr>
              <p:cNvSpPr txBox="1"/>
              <p:nvPr/>
            </p:nvSpPr>
            <p:spPr>
              <a:xfrm>
                <a:off x="596019" y="1260651"/>
                <a:ext cx="7789223" cy="4748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latin typeface="Arial Narrow" panose="020B0606020202030204" pitchFamily="34" charset="0"/>
                  </a:rPr>
                  <a:t>Problem:</a:t>
                </a:r>
                <a:br>
                  <a:rPr lang="en-US" altLang="ko-KR" sz="2000" dirty="0">
                    <a:latin typeface="Arial Narrow" panose="020B0606020202030204" pitchFamily="34" charset="0"/>
                  </a:rPr>
                </a:br>
                <a:r>
                  <a:rPr lang="en-US" altLang="ko-KR" sz="2000" dirty="0">
                    <a:latin typeface="Arial Narrow" panose="020B0606020202030204" pitchFamily="34" charset="0"/>
                  </a:rPr>
                  <a:t>You are tasked with predicting house prices based on their size (in square meters). The following table provides the data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Write the formula for a simple linear regression model: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Calculate the slope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 Narrow" panose="020B0606020202030204" pitchFamily="34" charset="0"/>
                  </a:rPr>
                  <a:t> of the line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>
                    <a:latin typeface="Arial Narrow" panose="020B0606020202030204" pitchFamily="34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Predict the price of a house with a size of 200 sqm using your model.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30BE12-F979-69D4-E95B-84F360105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19" y="1260651"/>
                <a:ext cx="7789223" cy="4748929"/>
              </a:xfrm>
              <a:prstGeom prst="rect">
                <a:avLst/>
              </a:prstGeom>
              <a:blipFill>
                <a:blip r:embed="rId2"/>
                <a:stretch>
                  <a:fillRect l="-704" b="-11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6AB33D1-F196-5F4B-86BB-ED34B2C24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015310"/>
              </p:ext>
            </p:extLst>
          </p:nvPr>
        </p:nvGraphicFramePr>
        <p:xfrm>
          <a:off x="2152650" y="2930525"/>
          <a:ext cx="431482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7413">
                  <a:extLst>
                    <a:ext uri="{9D8B030D-6E8A-4147-A177-3AD203B41FA5}">
                      <a16:colId xmlns:a16="http://schemas.microsoft.com/office/drawing/2014/main" val="4143987137"/>
                    </a:ext>
                  </a:extLst>
                </a:gridCol>
                <a:gridCol w="2157413">
                  <a:extLst>
                    <a:ext uri="{9D8B030D-6E8A-4147-A177-3AD203B41FA5}">
                      <a16:colId xmlns:a16="http://schemas.microsoft.com/office/drawing/2014/main" val="370912803"/>
                    </a:ext>
                  </a:extLst>
                </a:gridCol>
              </a:tblGrid>
              <a:tr h="362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 Narrow" panose="020B0606020202030204" pitchFamily="34" charset="0"/>
                        </a:rPr>
                        <a:t>Size (sqm)</a:t>
                      </a:r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 Narrow" panose="020B0606020202030204" pitchFamily="34" charset="0"/>
                        </a:rPr>
                        <a:t>Price (in $1000s)</a:t>
                      </a:r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898446"/>
                  </a:ext>
                </a:extLst>
              </a:tr>
              <a:tr h="362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 Narrow" panose="020B0606020202030204" pitchFamily="34" charset="0"/>
                        </a:rPr>
                        <a:t>50</a:t>
                      </a:r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 Narrow" panose="020B0606020202030204" pitchFamily="34" charset="0"/>
                        </a:rPr>
                        <a:t>150</a:t>
                      </a:r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93905"/>
                  </a:ext>
                </a:extLst>
              </a:tr>
              <a:tr h="362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 Narrow" panose="020B0606020202030204" pitchFamily="34" charset="0"/>
                        </a:rPr>
                        <a:t>100</a:t>
                      </a:r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 Narrow" panose="020B0606020202030204" pitchFamily="34" charset="0"/>
                        </a:rPr>
                        <a:t>300</a:t>
                      </a:r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21656"/>
                  </a:ext>
                </a:extLst>
              </a:tr>
              <a:tr h="362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 Narrow" panose="020B0606020202030204" pitchFamily="34" charset="0"/>
                        </a:rPr>
                        <a:t>150</a:t>
                      </a:r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rial Narrow" panose="020B0606020202030204" pitchFamily="34" charset="0"/>
                        </a:rPr>
                        <a:t>450</a:t>
                      </a:r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474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5239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9BFA4-8956-3C27-2B27-CFEDB5A8A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2C9A63C-129C-1C58-095A-92B15D1263B7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22EFDA5-98D2-5258-0F32-D12F74F895BE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C5594F-36C5-520F-1B9B-197A40FEE4F1}"/>
              </a:ext>
            </a:extLst>
          </p:cNvPr>
          <p:cNvSpPr/>
          <p:nvPr/>
        </p:nvSpPr>
        <p:spPr>
          <a:xfrm>
            <a:off x="266700" y="205859"/>
            <a:ext cx="68146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Linear Regression - Predicting House Prices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DF1B2F-2451-E649-C81D-D56CBB759B41}"/>
                  </a:ext>
                </a:extLst>
              </p:cNvPr>
              <p:cNvSpPr txBox="1"/>
              <p:nvPr/>
            </p:nvSpPr>
            <p:spPr>
              <a:xfrm>
                <a:off x="596019" y="1260651"/>
                <a:ext cx="7789223" cy="4015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latin typeface="Arial Narrow" panose="020B0606020202030204" pitchFamily="34" charset="0"/>
                  </a:rPr>
                  <a:t>Answer: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Formula: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𝑠𝑖𝑧𝑒</m:t>
                    </m:r>
                  </m:oMath>
                </a14:m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rial Narrow" panose="020B0606020202030204" pitchFamily="34" charset="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𝑃𝑟𝑖𝑐𝑒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𝑆𝑖𝑧𝑒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300−150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100−50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Predict Price.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=200</m:t>
                    </m:r>
                  </m:oMath>
                </a14:m>
                <a:r>
                  <a:rPr lang="en-US" altLang="ko-KR" dirty="0">
                    <a:latin typeface="Arial Narrow" panose="020B0606020202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00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=600</m:t>
                    </m:r>
                  </m:oMath>
                </a14:m>
                <a:endParaRPr lang="en-US" altLang="ko-KR" dirty="0">
                  <a:latin typeface="Arial Narrow" panose="020B060602020203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DF1B2F-2451-E649-C81D-D56CBB759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19" y="1260651"/>
                <a:ext cx="7789223" cy="4015010"/>
              </a:xfrm>
              <a:prstGeom prst="rect">
                <a:avLst/>
              </a:prstGeom>
              <a:blipFill>
                <a:blip r:embed="rId2"/>
                <a:stretch>
                  <a:fillRect l="-704" b="-16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9387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A8356-1826-9922-6220-17876FAB5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893A6D0-3CAB-C372-496C-B27653F87EE3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3CFC534-FB4A-B011-F1FA-7D2D8AC8C9BB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C8A90D-ECDA-C3FC-23B9-043F2F63B202}"/>
              </a:ext>
            </a:extLst>
          </p:cNvPr>
          <p:cNvSpPr/>
          <p:nvPr/>
        </p:nvSpPr>
        <p:spPr>
          <a:xfrm>
            <a:off x="266700" y="205859"/>
            <a:ext cx="68146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Logistic Regression - Spam Email Detection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7A5C686-7A01-EECE-A44F-389816693F79}"/>
                  </a:ext>
                </a:extLst>
              </p:cNvPr>
              <p:cNvSpPr txBox="1"/>
              <p:nvPr/>
            </p:nvSpPr>
            <p:spPr>
              <a:xfrm>
                <a:off x="596020" y="1260651"/>
                <a:ext cx="7643106" cy="4748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latin typeface="Arial Narrow" panose="020B0606020202030204" pitchFamily="34" charset="0"/>
                  </a:rPr>
                  <a:t>Problem:</a:t>
                </a:r>
                <a:br>
                  <a:rPr lang="en-US" altLang="ko-KR" sz="2000" dirty="0">
                    <a:latin typeface="Arial Narrow" panose="020B0606020202030204" pitchFamily="34" charset="0"/>
                  </a:rPr>
                </a:br>
                <a:r>
                  <a:rPr lang="en-US" altLang="ko-KR" sz="2000" dirty="0">
                    <a:latin typeface="Arial Narrow" panose="020B0606020202030204" pitchFamily="34" charset="0"/>
                  </a:rPr>
                  <a:t>A logistic regression model is used to classify emails as spam (</a:t>
                </a:r>
                <a:r>
                  <a:rPr lang="en-US" altLang="ko-KR" sz="2000" i="1" dirty="0">
                    <a:latin typeface="Arial Narrow" panose="020B0606020202030204" pitchFamily="34" charset="0"/>
                  </a:rPr>
                  <a:t>y=1</a:t>
                </a:r>
                <a:r>
                  <a:rPr lang="en-US" altLang="ko-KR" sz="2000" dirty="0">
                    <a:latin typeface="Arial Narrow" panose="020B0606020202030204" pitchFamily="34" charset="0"/>
                  </a:rPr>
                  <a:t>) or not spam (</a:t>
                </a:r>
                <a:r>
                  <a:rPr lang="en-US" altLang="ko-KR" sz="2000" i="1" dirty="0">
                    <a:latin typeface="Arial Narrow" panose="020B0606020202030204" pitchFamily="34" charset="0"/>
                  </a:rPr>
                  <a:t>y=0</a:t>
                </a:r>
                <a:r>
                  <a:rPr lang="en-US" altLang="ko-KR" sz="2000" dirty="0">
                    <a:latin typeface="Arial Narrow" panose="020B0606020202030204" pitchFamily="34" charset="0"/>
                  </a:rPr>
                  <a:t>) based on the length of the email (</a:t>
                </a:r>
                <a:r>
                  <a:rPr lang="en-US" altLang="ko-KR" sz="2000" i="1" dirty="0">
                    <a:latin typeface="Arial Narrow" panose="020B0606020202030204" pitchFamily="34" charset="0"/>
                  </a:rPr>
                  <a:t>x</a:t>
                </a:r>
                <a:r>
                  <a:rPr lang="en-US" altLang="ko-KR" sz="2000" dirty="0">
                    <a:latin typeface="Arial Narrow" panose="020B0606020202030204" pitchFamily="34" charset="0"/>
                  </a:rPr>
                  <a:t>) and its probability output: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Compute the probability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ko-KR" dirty="0">
                    <a:latin typeface="Arial Narrow" panose="020B0606020202030204" pitchFamily="34" charset="0"/>
                  </a:rPr>
                  <a:t> of the email being spam for x=100 words.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Use a threshold of 0.5 to classify the email as spam or not spam.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What happens if the threshold is reduced to 0.3? Would the same email be classified differently?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7A5C686-7A01-EECE-A44F-389816693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20" y="1260651"/>
                <a:ext cx="7643106" cy="4748929"/>
              </a:xfrm>
              <a:prstGeom prst="rect">
                <a:avLst/>
              </a:prstGeom>
              <a:blipFill>
                <a:blip r:embed="rId2"/>
                <a:stretch>
                  <a:fillRect l="-718" r="-239" b="-11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B7FA78-FE83-50A1-6498-28C577464D6D}"/>
                  </a:ext>
                </a:extLst>
              </p:cNvPr>
              <p:cNvSpPr txBox="1"/>
              <p:nvPr/>
            </p:nvSpPr>
            <p:spPr>
              <a:xfrm>
                <a:off x="1229883" y="3110259"/>
                <a:ext cx="4561317" cy="63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B7FA78-FE83-50A1-6498-28C577464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883" y="3110259"/>
                <a:ext cx="4561317" cy="6342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FA1D6AA-DCEC-B90D-7AF0-2D60CDE7D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275440"/>
              </p:ext>
            </p:extLst>
          </p:nvPr>
        </p:nvGraphicFramePr>
        <p:xfrm>
          <a:off x="5986463" y="2829390"/>
          <a:ext cx="2057400" cy="13373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8518282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2819952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0465402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exp(x)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1/exp(x)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45186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-2.00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0.14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7.39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10778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-1.00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0.37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2.72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62294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83014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2.72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0.37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56784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2.00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7.39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0.14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7577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3212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1A615-C643-8560-E133-2F336D825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88ECFBD-F536-0FF3-A50C-88442A638CC2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EB1760A-A9C8-695A-1B27-5C2304CE0FC2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48FE36-C269-4BA5-7306-5A8F03433A74}"/>
              </a:ext>
            </a:extLst>
          </p:cNvPr>
          <p:cNvSpPr/>
          <p:nvPr/>
        </p:nvSpPr>
        <p:spPr>
          <a:xfrm>
            <a:off x="266700" y="205859"/>
            <a:ext cx="68146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Logistic Regression - Spam Email Detection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D05FB1-903F-5E81-C084-9C2E613222F6}"/>
                  </a:ext>
                </a:extLst>
              </p:cNvPr>
              <p:cNvSpPr txBox="1"/>
              <p:nvPr/>
            </p:nvSpPr>
            <p:spPr>
              <a:xfrm>
                <a:off x="596019" y="1260651"/>
                <a:ext cx="7789223" cy="4988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latin typeface="Arial Narrow" panose="020B0606020202030204" pitchFamily="34" charset="0"/>
                  </a:rPr>
                  <a:t>Answer: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ko-KR" dirty="0">
                    <a:latin typeface="Arial Narrow" panose="020B0606020202030204" pitchFamily="34" charset="0"/>
                  </a:rPr>
                  <a:t> 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0.02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100−1=1</m:t>
                    </m:r>
                  </m:oMath>
                </a14:m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2.72</m:t>
                            </m:r>
                          </m:den>
                        </m:f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0.368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.368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0.73</m:t>
                    </m:r>
                  </m:oMath>
                </a14:m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Threshold 0.5: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Since 0.73 &gt; 0.5, the email is classified as </a:t>
                </a:r>
                <a:r>
                  <a:rPr lang="en-US" altLang="ko-KR" b="1" dirty="0">
                    <a:latin typeface="Arial Narrow" panose="020B0606020202030204" pitchFamily="34" charset="0"/>
                  </a:rPr>
                  <a:t>spam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Threshold 0.3: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Since 0.73 &gt; 0.3, the email is classified as </a:t>
                </a:r>
                <a:r>
                  <a:rPr lang="en-US" altLang="ko-KR" b="1" dirty="0">
                    <a:latin typeface="Arial Narrow" panose="020B0606020202030204" pitchFamily="34" charset="0"/>
                  </a:rPr>
                  <a:t>spam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D05FB1-903F-5E81-C084-9C2E61322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19" y="1260651"/>
                <a:ext cx="7789223" cy="4988225"/>
              </a:xfrm>
              <a:prstGeom prst="rect">
                <a:avLst/>
              </a:prstGeom>
              <a:blipFill>
                <a:blip r:embed="rId2"/>
                <a:stretch>
                  <a:fillRect l="-704" b="-11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FB4BA1-C48A-CFD4-BCDC-FB124DC6D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878841"/>
              </p:ext>
            </p:extLst>
          </p:nvPr>
        </p:nvGraphicFramePr>
        <p:xfrm>
          <a:off x="6233661" y="2610315"/>
          <a:ext cx="2057400" cy="13373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8518282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2819952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0465402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exp(x)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1/exp(x)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45186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-2.00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0.14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7.39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10778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-1.00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0.37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2.72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62294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83014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2.72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0.37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56784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7.39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0.14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7577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08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B1EB3-9028-31C7-BF4A-FBDA33A14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37CEC6-BE77-A506-D058-7AF672323BE2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C338D3C-C123-89DF-4CBF-79125B1A1156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7BEE33-9F29-E37B-1DB5-36511B0DD931}"/>
              </a:ext>
            </a:extLst>
          </p:cNvPr>
          <p:cNvSpPr/>
          <p:nvPr/>
        </p:nvSpPr>
        <p:spPr>
          <a:xfrm>
            <a:off x="266700" y="205859"/>
            <a:ext cx="54043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000" dirty="0">
                <a:latin typeface="Arial Narrow" panose="020B0606020202030204" pitchFamily="34" charset="0"/>
                <a:cs typeface="Times New Roman" panose="02020603050405020304" pitchFamily="18" charset="0"/>
              </a:rPr>
              <a:t>Relationship Between AI, ML, and DL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5546E0-15FF-4A66-5E3B-88CDF8958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139" y="2919678"/>
            <a:ext cx="4489392" cy="3239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5BF9B4-ABBF-7286-387A-646CAE94F80A}"/>
              </a:ext>
            </a:extLst>
          </p:cNvPr>
          <p:cNvSpPr txBox="1"/>
          <p:nvPr/>
        </p:nvSpPr>
        <p:spPr>
          <a:xfrm>
            <a:off x="0" y="6577661"/>
            <a:ext cx="58200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rial Narrow" panose="020B0606020202030204" pitchFamily="34" charset="0"/>
              </a:rPr>
              <a:t>https://www.sciencedirect.com/science/article/pii/S109671762030166X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A634C8-0465-021C-F881-71A72C854842}"/>
              </a:ext>
            </a:extLst>
          </p:cNvPr>
          <p:cNvSpPr txBox="1"/>
          <p:nvPr/>
        </p:nvSpPr>
        <p:spPr>
          <a:xfrm>
            <a:off x="378515" y="1063909"/>
            <a:ext cx="7528264" cy="1419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 Narrow" panose="020B0606020202030204" pitchFamily="34" charset="0"/>
              </a:rPr>
              <a:t>Artificial Intelligence (AI): Technologies that mimic human intelligence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 Narrow" panose="020B0606020202030204" pitchFamily="34" charset="0"/>
              </a:rPr>
              <a:t>Machine Learning (ML): Statistical methods to learn from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 Narrow" panose="020B0606020202030204" pitchFamily="34" charset="0"/>
              </a:rPr>
              <a:t>Deep Learning (DL): A subset of ML based on deep neural networks</a:t>
            </a:r>
            <a:endParaRPr lang="ko-KR" altLang="en-US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110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3AD-7C7E-5158-0AB5-276CEC9A5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23CC11A-BB7D-2BE2-B087-335E20EC65DD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8CF2CEF-A1DC-4F80-BA1F-E0DCFDF23FFD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EA9D37-8387-B046-2C73-B451187A2ED2}"/>
              </a:ext>
            </a:extLst>
          </p:cNvPr>
          <p:cNvSpPr/>
          <p:nvPr/>
        </p:nvSpPr>
        <p:spPr>
          <a:xfrm>
            <a:off x="266700" y="205859"/>
            <a:ext cx="6120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Neural Networks - Forward Propagation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AE4C74-38B9-A2E4-942A-0535C0D89EDC}"/>
                  </a:ext>
                </a:extLst>
              </p:cNvPr>
              <p:cNvSpPr txBox="1"/>
              <p:nvPr/>
            </p:nvSpPr>
            <p:spPr>
              <a:xfrm>
                <a:off x="596019" y="1260651"/>
                <a:ext cx="8386055" cy="4379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latin typeface="Arial Narrow" panose="020B0606020202030204" pitchFamily="34" charset="0"/>
                  </a:rPr>
                  <a:t>Problem:</a:t>
                </a:r>
                <a:br>
                  <a:rPr lang="en-US" altLang="ko-KR" sz="2000" dirty="0">
                    <a:latin typeface="Arial Narrow" panose="020B0606020202030204" pitchFamily="34" charset="0"/>
                  </a:rPr>
                </a:br>
                <a:r>
                  <a:rPr lang="en-US" altLang="ko-KR" sz="2000" dirty="0">
                    <a:latin typeface="Arial Narrow" panose="020B0606020202030204" pitchFamily="34" charset="0"/>
                  </a:rPr>
                  <a:t>A single-layer neural network has the following weights, bias, and activation function: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latin typeface="Arial Narrow" panose="020B0606020202030204" pitchFamily="34" charset="0"/>
                  </a:rPr>
                  <a:t>Input</a:t>
                </a:r>
                <a:r>
                  <a:rPr lang="en-US" altLang="ko-KR" sz="2000" dirty="0">
                    <a:latin typeface="Arial Narrow" panose="020B060602020203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Arial Narrow" panose="020B0606020202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Arial Narrow" panose="020B0606020202030204" pitchFamily="34" charset="0"/>
                  </a:rPr>
                  <a:t>): 2, 3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latin typeface="Arial Narrow" panose="020B0606020202030204" pitchFamily="34" charset="0"/>
                  </a:rPr>
                  <a:t>Weights</a:t>
                </a:r>
                <a:r>
                  <a:rPr lang="en-US" altLang="ko-KR" sz="2000" dirty="0">
                    <a:latin typeface="Arial Narrow" panose="020B060602020203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Arial Narrow" panose="020B0606020202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Arial Narrow" panose="020B0606020202030204" pitchFamily="34" charset="0"/>
                  </a:rPr>
                  <a:t>): 0.5, -1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b="1" dirty="0">
                    <a:latin typeface="Arial Narrow" panose="020B0606020202030204" pitchFamily="34" charset="0"/>
                  </a:rPr>
                  <a:t>Bias</a:t>
                </a:r>
                <a:r>
                  <a:rPr lang="en-US" altLang="ko-KR" sz="1800" dirty="0">
                    <a:latin typeface="Arial Narrow" panose="020B0606020202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800" dirty="0">
                    <a:latin typeface="Arial Narrow" panose="020B0606020202030204" pitchFamily="34" charset="0"/>
                  </a:rPr>
                  <a:t>): 1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>
                    <a:latin typeface="Arial Narrow" panose="020B0606020202030204" pitchFamily="34" charset="0"/>
                  </a:rPr>
                  <a:t>Activation Function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𝑅𝑒𝐿𝑈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Apply the </a:t>
                </a:r>
                <a:r>
                  <a:rPr lang="en-US" altLang="ko-KR" dirty="0" err="1">
                    <a:latin typeface="Arial Narrow" panose="020B0606020202030204" pitchFamily="34" charset="0"/>
                  </a:rPr>
                  <a:t>ReLU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 activation function to z.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What would the output be if the activation function were a sigmoid instead of </a:t>
                </a:r>
                <a:r>
                  <a:rPr lang="en-US" altLang="ko-KR" dirty="0" err="1">
                    <a:latin typeface="Arial Narrow" panose="020B0606020202030204" pitchFamily="34" charset="0"/>
                  </a:rPr>
                  <a:t>ReLU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?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AE4C74-38B9-A2E4-942A-0535C0D89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19" y="1260651"/>
                <a:ext cx="8386055" cy="4379597"/>
              </a:xfrm>
              <a:prstGeom prst="rect">
                <a:avLst/>
              </a:prstGeom>
              <a:blipFill>
                <a:blip r:embed="rId2"/>
                <a:stretch>
                  <a:fillRect l="-655" b="-1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2967E95-32F5-0B92-9BB9-04293FC96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268858"/>
              </p:ext>
            </p:extLst>
          </p:nvPr>
        </p:nvGraphicFramePr>
        <p:xfrm>
          <a:off x="6233661" y="2610315"/>
          <a:ext cx="2057400" cy="13373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8518282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2819952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0465402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exp(x)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1/exp(x)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45186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-2.00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0.14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7.39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10778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-1.00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0.37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2.72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62294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83014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2.72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0.37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56784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7.39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0.14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7577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8344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6F247-4F71-D880-6154-D71D1EF25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800C5A-1EF6-EBDE-E5C6-518768D2B57D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6DF4F29-8BE6-86A7-421B-805E77713B91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97DAAE-C318-DC57-FA41-9945015730D0}"/>
              </a:ext>
            </a:extLst>
          </p:cNvPr>
          <p:cNvSpPr/>
          <p:nvPr/>
        </p:nvSpPr>
        <p:spPr>
          <a:xfrm>
            <a:off x="266700" y="205859"/>
            <a:ext cx="6120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Neural Networks - Forward Propagation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0EBB11-6E4F-DD99-92DB-ED4CAA7484A6}"/>
                  </a:ext>
                </a:extLst>
              </p:cNvPr>
              <p:cNvSpPr txBox="1"/>
              <p:nvPr/>
            </p:nvSpPr>
            <p:spPr>
              <a:xfrm>
                <a:off x="596019" y="1260651"/>
                <a:ext cx="7789223" cy="441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latin typeface="Arial Narrow" panose="020B0606020202030204" pitchFamily="34" charset="0"/>
                  </a:rPr>
                  <a:t>Answer: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dirty="0">
                    <a:latin typeface="Arial Narrow" panose="020B0606020202030204" pitchFamily="34" charset="0"/>
                  </a:rPr>
                  <a:t> 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+1=1−3+1=−1</m:t>
                    </m:r>
                  </m:oMath>
                </a14:m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 err="1">
                    <a:latin typeface="Arial Narrow" panose="020B0606020202030204" pitchFamily="34" charset="0"/>
                  </a:rPr>
                  <a:t>ReLU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 Activation: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𝑅𝑒𝐿𝑈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0,−1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>
                    <a:latin typeface="Arial Narrow" panose="020B0606020202030204" pitchFamily="34" charset="0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Sigmoid Activation: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2.72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0.27</m:t>
                    </m:r>
                  </m:oMath>
                </a14:m>
                <a:endParaRPr lang="en-US" altLang="ko-KR" b="1" dirty="0">
                  <a:latin typeface="Arial Narrow" panose="020B060602020203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0EBB11-6E4F-DD99-92DB-ED4CAA748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19" y="1260651"/>
                <a:ext cx="7789223" cy="4417876"/>
              </a:xfrm>
              <a:prstGeom prst="rect">
                <a:avLst/>
              </a:prstGeom>
              <a:blipFill>
                <a:blip r:embed="rId2"/>
                <a:stretch>
                  <a:fillRect l="-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2280D1A-68AF-129B-ABE8-A68BBAEA5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169303"/>
              </p:ext>
            </p:extLst>
          </p:nvPr>
        </p:nvGraphicFramePr>
        <p:xfrm>
          <a:off x="6090786" y="3496140"/>
          <a:ext cx="2057400" cy="13373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8518282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2819952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0465402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exp(x)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1/exp(x)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45186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-2.00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0.14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7.39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10778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-1.00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0.37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2.72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62294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83014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2.72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0.37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56784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7.39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0.14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7577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6491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026D9-8590-2B26-656E-1B7D1DB83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2FB9C43-56F4-F2F0-48DF-2F6767A4EC4E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64F2FBE-B9D8-F34D-6610-60CAC8D45870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BB22DC-5F35-4A6C-4D77-B165F0C3A46F}"/>
              </a:ext>
            </a:extLst>
          </p:cNvPr>
          <p:cNvSpPr/>
          <p:nvPr/>
        </p:nvSpPr>
        <p:spPr>
          <a:xfrm>
            <a:off x="266700" y="205859"/>
            <a:ext cx="6120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 - L1 and L2 Comparison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E019BB-4E99-F640-2623-9BF8AB792390}"/>
                  </a:ext>
                </a:extLst>
              </p:cNvPr>
              <p:cNvSpPr txBox="1"/>
              <p:nvPr/>
            </p:nvSpPr>
            <p:spPr>
              <a:xfrm>
                <a:off x="596019" y="1260651"/>
                <a:ext cx="8386055" cy="4162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latin typeface="Arial Narrow" panose="020B0606020202030204" pitchFamily="34" charset="0"/>
                  </a:rPr>
                  <a:t>Problem:</a:t>
                </a:r>
                <a:br>
                  <a:rPr lang="en-US" altLang="ko-KR" sz="2000" dirty="0">
                    <a:latin typeface="Arial Narrow" panose="020B0606020202030204" pitchFamily="34" charset="0"/>
                  </a:rPr>
                </a:br>
                <a:r>
                  <a:rPr lang="en-US" altLang="ko-KR" sz="2000" dirty="0">
                    <a:latin typeface="Arial Narrow" panose="020B0606020202030204" pitchFamily="34" charset="0"/>
                  </a:rPr>
                  <a:t>Consider the following weights in a neural network: [3,−4,0.5,0].</a:t>
                </a:r>
                <a:br>
                  <a:rPr lang="en-US" altLang="ko-KR" sz="2000" dirty="0">
                    <a:latin typeface="Arial Narrow" panose="020B0606020202030204" pitchFamily="34" charset="0"/>
                  </a:rPr>
                </a:br>
                <a:r>
                  <a:rPr lang="en-US" altLang="ko-KR" sz="2000" dirty="0">
                    <a:latin typeface="Arial Narrow" panose="020B0606020202030204" pitchFamily="34" charset="0"/>
                  </a:rPr>
                  <a:t>Regularization terms are calculated as follows: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Compute the L1 regularization term for </a:t>
                </a:r>
                <a14:m>
                  <m:oMath xmlns:m="http://schemas.openxmlformats.org/officeDocument/2006/math">
                    <m:r>
                      <a:rPr lang="ko-KR" altLang="en-US" sz="1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ko-KR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altLang="ko-KR" dirty="0">
                    <a:latin typeface="Arial Narrow" panose="020B0606020202030204" pitchFamily="34" charset="0"/>
                  </a:rPr>
                  <a:t>=0.1.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Compute the L2 regularization term for </a:t>
                </a:r>
                <a14:m>
                  <m:oMath xmlns:m="http://schemas.openxmlformats.org/officeDocument/2006/math">
                    <m:r>
                      <a:rPr lang="ko-KR" altLang="en-US" sz="1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ko-KR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altLang="ko-KR" dirty="0">
                    <a:latin typeface="Arial Narrow" panose="020B0606020202030204" pitchFamily="34" charset="0"/>
                  </a:rPr>
                  <a:t>=0.1.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Which regularization method reduces the weights more aggressively?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E019BB-4E99-F640-2623-9BF8AB792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19" y="1260651"/>
                <a:ext cx="8386055" cy="4162101"/>
              </a:xfrm>
              <a:prstGeom prst="rect">
                <a:avLst/>
              </a:prstGeom>
              <a:blipFill>
                <a:blip r:embed="rId2"/>
                <a:stretch>
                  <a:fillRect l="-655" b="-14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928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06359-BED8-84C9-6FA9-A06859157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A4EE0DB-CCF0-C280-E157-16CA77C6D642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49F58B0-04A5-83FB-274F-4035CE9FD02C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9C9057-9246-2343-51A5-36E672A08DA8}"/>
              </a:ext>
            </a:extLst>
          </p:cNvPr>
          <p:cNvSpPr/>
          <p:nvPr/>
        </p:nvSpPr>
        <p:spPr>
          <a:xfrm>
            <a:off x="266700" y="205859"/>
            <a:ext cx="6120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2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 - L1 and L2 Comparison</a:t>
            </a:r>
            <a:endParaRPr lang="en-US" altLang="ko-KR" sz="3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D67A7B-C613-1DA1-D2D1-DF8D32EDB3D9}"/>
                  </a:ext>
                </a:extLst>
              </p:cNvPr>
              <p:cNvSpPr txBox="1"/>
              <p:nvPr/>
            </p:nvSpPr>
            <p:spPr>
              <a:xfrm>
                <a:off x="596019" y="1260651"/>
                <a:ext cx="7789223" cy="4791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latin typeface="Arial Narrow" panose="020B0606020202030204" pitchFamily="34" charset="0"/>
                  </a:rPr>
                  <a:t>Answer: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L1 Regularization: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=0.1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=0.1×7.5=0.75</m:t>
                    </m:r>
                  </m:oMath>
                </a14:m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 L2 Regularization: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800" b="0" i="1" smtClean="0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=0.1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(−4)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=0.1×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9+16+0.25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25.25=2.525</m:t>
                      </m:r>
                    </m:oMath>
                  </m:oMathPara>
                </a14:m>
                <a:endParaRPr lang="en-US" altLang="ko-KR" dirty="0">
                  <a:latin typeface="Arial Narrow" panose="020B0606020202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Conclusion: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rial Narrow" panose="020B0606020202030204" pitchFamily="34" charset="0"/>
                  </a:rPr>
                  <a:t>L1 regularization is more aggressive in reducing weights to zero, promoting </a:t>
                </a:r>
                <a:r>
                  <a:rPr lang="en-US" altLang="ko-KR" b="1" dirty="0">
                    <a:latin typeface="Arial Narrow" panose="020B0606020202030204" pitchFamily="34" charset="0"/>
                  </a:rPr>
                  <a:t>sparsity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, whereas L2 regularization smooths weight distributions.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b="1" dirty="0">
                  <a:latin typeface="Arial Narrow" panose="020B060602020203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D67A7B-C613-1DA1-D2D1-DF8D32EDB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19" y="1260651"/>
                <a:ext cx="7789223" cy="4791696"/>
              </a:xfrm>
              <a:prstGeom prst="rect">
                <a:avLst/>
              </a:prstGeom>
              <a:blipFill>
                <a:blip r:embed="rId2"/>
                <a:stretch>
                  <a:fillRect l="-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665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F682B-9952-6557-1F53-12AA2CDCF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03A448-2511-72AB-923A-651721940D4D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C8FEEC6-220A-8879-601B-13997914C66F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F1A407-D538-231C-5568-19DD84CA25B3}"/>
              </a:ext>
            </a:extLst>
          </p:cNvPr>
          <p:cNvSpPr/>
          <p:nvPr/>
        </p:nvSpPr>
        <p:spPr>
          <a:xfrm>
            <a:off x="266700" y="205859"/>
            <a:ext cx="35637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000" dirty="0">
                <a:latin typeface="Arial Narrow" panose="020B0606020202030204" pitchFamily="34" charset="0"/>
                <a:cs typeface="Times New Roman" panose="02020603050405020304" pitchFamily="18" charset="0"/>
              </a:rPr>
              <a:t>What is Deep Learning?</a:t>
            </a:r>
            <a:endParaRPr lang="ko-KR" altLang="en-US" sz="3000" dirty="0"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763A4D-812B-F036-FC90-A6004C451B0D}"/>
              </a:ext>
            </a:extLst>
          </p:cNvPr>
          <p:cNvSpPr txBox="1"/>
          <p:nvPr/>
        </p:nvSpPr>
        <p:spPr>
          <a:xfrm>
            <a:off x="384175" y="1081665"/>
            <a:ext cx="8546761" cy="1286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A subset of machine learning, which is essentially a neural network with three or more layers.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These neural networks attempt to simulate the behavior of the human brain, allowing it to “learn” from large amounts of data.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F84A56-B1A2-B28D-6C7D-83BF423B10AF}"/>
              </a:ext>
            </a:extLst>
          </p:cNvPr>
          <p:cNvSpPr txBox="1"/>
          <p:nvPr/>
        </p:nvSpPr>
        <p:spPr>
          <a:xfrm>
            <a:off x="0" y="6396335"/>
            <a:ext cx="6770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rial Narrow" panose="020B0606020202030204" pitchFamily="34" charset="0"/>
                <a:hlinkClick r:id="rId2"/>
              </a:rPr>
              <a:t>https://gfycat.com/contentdarlingcub-3brown1blue-mathematics-three-one</a:t>
            </a:r>
            <a:endParaRPr lang="en-US" altLang="ko-KR" sz="1200" dirty="0">
              <a:latin typeface="Arial Narrow" panose="020B0606020202030204" pitchFamily="34" charset="0"/>
            </a:endParaRPr>
          </a:p>
          <a:p>
            <a:r>
              <a:rPr lang="en-US" altLang="ko-KR" sz="1200" dirty="0">
                <a:latin typeface="Arial Narrow" panose="020B0606020202030204" pitchFamily="34" charset="0"/>
              </a:rPr>
              <a:t>https://www.ibm.com/cloud/learn/deep-learning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pic>
        <p:nvPicPr>
          <p:cNvPr id="2" name="Picture 2" descr="Mnist GIF | Gfycat">
            <a:extLst>
              <a:ext uri="{FF2B5EF4-FFF2-40B4-BE49-F238E27FC236}">
                <a16:creationId xmlns:a16="http://schemas.microsoft.com/office/drawing/2014/main" id="{98D20F8C-FD50-9593-6E52-CF0DCC3DE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159" y="2751203"/>
            <a:ext cx="5951680" cy="334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172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DCA5-BE8F-F100-B783-EDE258C22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8264347-C062-854E-AC71-604CA8AB5334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212797E-CE93-3647-FB5B-904614092959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D06890-C583-B2E4-6340-DF8EF58DA3B2}"/>
              </a:ext>
            </a:extLst>
          </p:cNvPr>
          <p:cNvSpPr/>
          <p:nvPr/>
        </p:nvSpPr>
        <p:spPr>
          <a:xfrm>
            <a:off x="266700" y="205859"/>
            <a:ext cx="456086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000" dirty="0">
                <a:latin typeface="Arial Narrow" panose="020B0606020202030204" pitchFamily="34" charset="0"/>
                <a:cs typeface="Times New Roman" panose="02020603050405020304" pitchFamily="18" charset="0"/>
              </a:rPr>
              <a:t>Key Features of Deep Learning</a:t>
            </a:r>
            <a:endParaRPr lang="ko-KR" altLang="en-US" sz="3000" dirty="0">
              <a:latin typeface="Arial Narrow" panose="020B0606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F8EA1-C666-23EF-E84F-FEA48D90C144}"/>
              </a:ext>
            </a:extLst>
          </p:cNvPr>
          <p:cNvSpPr txBox="1"/>
          <p:nvPr/>
        </p:nvSpPr>
        <p:spPr>
          <a:xfrm>
            <a:off x="384175" y="1081665"/>
            <a:ext cx="7730015" cy="3727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1" dirty="0">
                <a:latin typeface="Arial Narrow" panose="020B0606020202030204" pitchFamily="34" charset="0"/>
              </a:rPr>
              <a:t>Depth</a:t>
            </a:r>
            <a:r>
              <a:rPr lang="en-US" altLang="ko-KR" sz="2000" dirty="0">
                <a:latin typeface="Arial Narrow" panose="020B0606020202030204" pitchFamily="34" charset="0"/>
              </a:rPr>
              <a:t>:  A subset of machine learning, essentially a neural network with three or more layers. 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1" dirty="0">
                <a:latin typeface="Arial Narrow" panose="020B0606020202030204" pitchFamily="34" charset="0"/>
              </a:rPr>
              <a:t>Non-linearity</a:t>
            </a:r>
            <a:r>
              <a:rPr lang="en-US" altLang="ko-KR" sz="2000" dirty="0">
                <a:latin typeface="Arial Narrow" panose="020B0606020202030204" pitchFamily="34" charset="0"/>
              </a:rPr>
              <a:t>: Learning complex relationships with activation functions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1" dirty="0">
                <a:latin typeface="Arial Narrow" panose="020B0606020202030204" pitchFamily="34" charset="0"/>
              </a:rPr>
              <a:t>Representation</a:t>
            </a:r>
            <a:r>
              <a:rPr lang="en-US" altLang="ko-KR" sz="2000" dirty="0">
                <a:latin typeface="Arial Narrow" panose="020B0606020202030204" pitchFamily="34" charset="0"/>
              </a:rPr>
              <a:t>: Automatic feature extraction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1" dirty="0">
                <a:latin typeface="Arial Narrow" panose="020B0606020202030204" pitchFamily="34" charset="0"/>
              </a:rPr>
              <a:t>Scalability</a:t>
            </a:r>
            <a:r>
              <a:rPr lang="en-US" altLang="ko-KR" sz="2000" dirty="0">
                <a:latin typeface="Arial Narrow" panose="020B0606020202030204" pitchFamily="34" charset="0"/>
              </a:rPr>
              <a:t>: Large-scale data and hardware (GPUs/TPUs) utilization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1" dirty="0">
                <a:latin typeface="Arial Narrow" panose="020B0606020202030204" pitchFamily="34" charset="0"/>
              </a:rPr>
              <a:t>Breakthrough Performance</a:t>
            </a:r>
            <a:r>
              <a:rPr lang="en-US" altLang="ko-KR" sz="2000" dirty="0">
                <a:latin typeface="Arial Narrow" panose="020B0606020202030204" pitchFamily="34" charset="0"/>
              </a:rPr>
              <a:t>: Significant improvements in vision, speech, and natural language processing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1" dirty="0">
                <a:latin typeface="Arial Narrow" panose="020B0606020202030204" pitchFamily="34" charset="0"/>
              </a:rPr>
              <a:t>Flexibility</a:t>
            </a:r>
            <a:r>
              <a:rPr lang="en-US" altLang="ko-KR" sz="2000" dirty="0">
                <a:latin typeface="Arial Narrow" panose="020B0606020202030204" pitchFamily="34" charset="0"/>
              </a:rPr>
              <a:t>: Diverse designs (an infinite variety of model structures)</a:t>
            </a:r>
            <a:endParaRPr lang="ko-KR" altLang="en-US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463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004C0F5-AD20-421E-A3E6-59B9509FA8AD}"/>
              </a:ext>
            </a:extLst>
          </p:cNvPr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921D285-4020-4D1B-916A-9F1E14A49849}"/>
              </a:ext>
            </a:extLst>
          </p:cNvPr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577784-D144-423D-9EDF-982453C7DCB2}"/>
              </a:ext>
            </a:extLst>
          </p:cNvPr>
          <p:cNvSpPr/>
          <p:nvPr/>
        </p:nvSpPr>
        <p:spPr>
          <a:xfrm>
            <a:off x="266700" y="205859"/>
            <a:ext cx="50872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3000" dirty="0">
                <a:latin typeface="Arial Narrow" panose="020B0606020202030204" pitchFamily="34" charset="0"/>
                <a:cs typeface="Times New Roman" panose="02020603050405020304" pitchFamily="18" charset="0"/>
              </a:rPr>
              <a:t>Types of Deep Learning Algorithms</a:t>
            </a:r>
          </a:p>
        </p:txBody>
      </p:sp>
      <p:pic>
        <p:nvPicPr>
          <p:cNvPr id="8" name="Picture 2" descr="사진 설명이 없습니다.">
            <a:extLst>
              <a:ext uri="{FF2B5EF4-FFF2-40B4-BE49-F238E27FC236}">
                <a16:creationId xmlns:a16="http://schemas.microsoft.com/office/drawing/2014/main" id="{50728356-31EB-4C28-9B13-A50B7E0EF7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76"/>
          <a:stretch/>
        </p:blipFill>
        <p:spPr bwMode="auto">
          <a:xfrm>
            <a:off x="728337" y="1186525"/>
            <a:ext cx="7531636" cy="473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650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18044</TotalTime>
  <Words>3421</Words>
  <Application>Microsoft Office PowerPoint</Application>
  <PresentationFormat>화면 슬라이드 쇼(4:3)</PresentationFormat>
  <Paragraphs>568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맑은 고딕</vt:lpstr>
      <vt:lpstr>Arial</vt:lpstr>
      <vt:lpstr>Arial Narrow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김준태</dc:creator>
  <cp:lastModifiedBy>준태 김</cp:lastModifiedBy>
  <cp:revision>1728</cp:revision>
  <cp:lastPrinted>2017-04-16T10:58:23Z</cp:lastPrinted>
  <dcterms:created xsi:type="dcterms:W3CDTF">2017-03-22T07:59:28Z</dcterms:created>
  <dcterms:modified xsi:type="dcterms:W3CDTF">2025-01-13T01:51:00Z</dcterms:modified>
</cp:coreProperties>
</file>